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mp" ContentType="image/p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5.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9"/>
  </p:notesMasterIdLst>
  <p:sldIdLst>
    <p:sldId id="256" r:id="rId2"/>
    <p:sldId id="280" r:id="rId3"/>
    <p:sldId id="295" r:id="rId4"/>
    <p:sldId id="291" r:id="rId5"/>
    <p:sldId id="296" r:id="rId6"/>
    <p:sldId id="298" r:id="rId7"/>
    <p:sldId id="277" r:id="rId8"/>
    <p:sldId id="299" r:id="rId9"/>
    <p:sldId id="283" r:id="rId10"/>
    <p:sldId id="344" r:id="rId11"/>
    <p:sldId id="281" r:id="rId12"/>
    <p:sldId id="312" r:id="rId13"/>
    <p:sldId id="306" r:id="rId14"/>
    <p:sldId id="310" r:id="rId15"/>
    <p:sldId id="315" r:id="rId16"/>
    <p:sldId id="309" r:id="rId17"/>
    <p:sldId id="319" r:id="rId18"/>
    <p:sldId id="349" r:id="rId19"/>
    <p:sldId id="345" r:id="rId20"/>
    <p:sldId id="347" r:id="rId21"/>
    <p:sldId id="348" r:id="rId22"/>
    <p:sldId id="350" r:id="rId23"/>
    <p:sldId id="351" r:id="rId24"/>
    <p:sldId id="352" r:id="rId25"/>
    <p:sldId id="353" r:id="rId26"/>
    <p:sldId id="342" r:id="rId27"/>
    <p:sldId id="257" r:id="rId28"/>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štjan Šumak" initials="BŠ" lastIdx="0" clrIdx="0"/>
  <p:cmAuthor id="1" name="Bostjan Sumak" initials="BS" lastIdx="1" clrIdx="1">
    <p:extLst>
      <p:ext uri="{19B8F6BF-5375-455C-9EA6-DF929625EA0E}">
        <p15:presenceInfo xmlns:p15="http://schemas.microsoft.com/office/powerpoint/2012/main" xmlns="" userId="4ea18c61ad253b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B08600"/>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Svetel slog 3 – poudarek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vetel slog 3 – poudarek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vetel slog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Svetel slog 3 – poudarek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2DE63D5-997A-4646-A377-4702673A728D}" styleName="Svetel slog 2 – poudarek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Svetel slog 1 – poudarek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8635" autoAdjust="0"/>
  </p:normalViewPr>
  <p:slideViewPr>
    <p:cSldViewPr>
      <p:cViewPr varScale="1">
        <p:scale>
          <a:sx n="101" d="100"/>
          <a:sy n="101" d="100"/>
        </p:scale>
        <p:origin x="-1360"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ostjan\Dropbox\konference\DAAD2015\podatki_uporabniki.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Bostjan\Dropbox\konference\DAAD2015\podatki_uporabniki.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Bostjan\Dropbox\konference\DAAD2015\podatki_uporabniki.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Bostjan\Dropbox\konference\DAAD2015\podatki_uporabniki.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Bostjan\Dropbox\konference\DAAD2015\podatki_uporabniki.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Bostjan\Dropbox\konference\DAAD2015\podatki_uporabniki.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Bostjan\Dropbox\konference\DAAD2015\podatki_uporabniki.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Bostjan\Dropbox\konference\DAAD2015\podatki_uporabniki.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Bostjan\Dropbox\konference\DAAD2015\podatki_uporabniki.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Bostjan\Dropbox\konference\DAAD2015\podatki_uporabniki.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Bostjan\Dropbox\konference\DAAD2015\podatki_uporabniki.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Bostjan\Dropbox\konference\DAAD2015\podatki_uporabniki.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Bostjan\Dropbox\konference\DAAD2015\podatki_uporabnik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ostjan\Dropbox\konference\DAAD2015\podatki_uporabnik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ostjan\Dropbox\konference\DAAD2015\podatki_uporabnik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Bostjan\Dropbox\konference\DAAD2015\podatki_uporabnik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Bostjan\Dropbox\konference\DAAD2015\podatki_uporabniki.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Bostjan\Dropbox\konference\DAAD2015\podatki_uporabnik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Performance Expectancy</a:t>
            </a:r>
          </a:p>
        </c:rich>
      </c:tx>
      <c:layout/>
      <c:overlay val="0"/>
      <c:spPr>
        <a:noFill/>
        <a:ln>
          <a:noFill/>
        </a:ln>
        <a:effectLst/>
      </c:spPr>
    </c:title>
    <c:autoTitleDeleted val="0"/>
    <c:plotArea>
      <c:layout/>
      <c:barChart>
        <c:barDir val="col"/>
        <c:grouping val="clustered"/>
        <c:varyColors val="0"/>
        <c:ser>
          <c:idx val="0"/>
          <c:order val="0"/>
          <c:tx>
            <c:strRef>
              <c:f>UTAUT!$B$3</c:f>
              <c:strCache>
                <c:ptCount val="1"/>
                <c:pt idx="0">
                  <c:v>PE1</c:v>
                </c:pt>
              </c:strCache>
            </c:strRef>
          </c:tx>
          <c:spPr>
            <a:solidFill>
              <a:schemeClr val="accent1"/>
            </a:solidFill>
            <a:ln>
              <a:noFill/>
            </a:ln>
            <a:effectLst/>
          </c:spPr>
          <c:invertIfNegative val="0"/>
          <c:val>
            <c:numRef>
              <c:f>UTAUT!$C$3:$I$3</c:f>
              <c:numCache>
                <c:formatCode>General</c:formatCode>
                <c:ptCount val="7"/>
                <c:pt idx="0">
                  <c:v>3.4</c:v>
                </c:pt>
                <c:pt idx="1">
                  <c:v>0.0</c:v>
                </c:pt>
                <c:pt idx="2">
                  <c:v>1.7</c:v>
                </c:pt>
                <c:pt idx="3">
                  <c:v>1.7</c:v>
                </c:pt>
                <c:pt idx="4">
                  <c:v>3.4</c:v>
                </c:pt>
                <c:pt idx="5">
                  <c:v>32.8</c:v>
                </c:pt>
                <c:pt idx="6">
                  <c:v>56.9</c:v>
                </c:pt>
              </c:numCache>
            </c:numRef>
          </c:val>
        </c:ser>
        <c:ser>
          <c:idx val="1"/>
          <c:order val="1"/>
          <c:tx>
            <c:strRef>
              <c:f>UTAUT!$B$4</c:f>
              <c:strCache>
                <c:ptCount val="1"/>
                <c:pt idx="0">
                  <c:v>PE2</c:v>
                </c:pt>
              </c:strCache>
            </c:strRef>
          </c:tx>
          <c:spPr>
            <a:solidFill>
              <a:schemeClr val="accent2"/>
            </a:solidFill>
            <a:ln>
              <a:noFill/>
            </a:ln>
            <a:effectLst/>
          </c:spPr>
          <c:invertIfNegative val="0"/>
          <c:val>
            <c:numRef>
              <c:f>UTAUT!$C$4:$I$4</c:f>
              <c:numCache>
                <c:formatCode>General</c:formatCode>
                <c:ptCount val="7"/>
                <c:pt idx="0">
                  <c:v>3.4</c:v>
                </c:pt>
                <c:pt idx="1">
                  <c:v>5.2</c:v>
                </c:pt>
                <c:pt idx="2">
                  <c:v>6.9</c:v>
                </c:pt>
                <c:pt idx="3">
                  <c:v>6.9</c:v>
                </c:pt>
                <c:pt idx="4">
                  <c:v>12.1</c:v>
                </c:pt>
                <c:pt idx="5">
                  <c:v>31.0</c:v>
                </c:pt>
                <c:pt idx="6">
                  <c:v>34.5</c:v>
                </c:pt>
              </c:numCache>
            </c:numRef>
          </c:val>
        </c:ser>
        <c:ser>
          <c:idx val="2"/>
          <c:order val="2"/>
          <c:tx>
            <c:strRef>
              <c:f>UTAUT!$B$5</c:f>
              <c:strCache>
                <c:ptCount val="1"/>
                <c:pt idx="0">
                  <c:v>PE3</c:v>
                </c:pt>
              </c:strCache>
            </c:strRef>
          </c:tx>
          <c:spPr>
            <a:solidFill>
              <a:schemeClr val="accent3"/>
            </a:solidFill>
            <a:ln>
              <a:noFill/>
            </a:ln>
            <a:effectLst/>
          </c:spPr>
          <c:invertIfNegative val="0"/>
          <c:val>
            <c:numRef>
              <c:f>UTAUT!$C$5:$I$5</c:f>
              <c:numCache>
                <c:formatCode>General</c:formatCode>
                <c:ptCount val="7"/>
                <c:pt idx="0">
                  <c:v>3.4</c:v>
                </c:pt>
                <c:pt idx="1">
                  <c:v>3.4</c:v>
                </c:pt>
                <c:pt idx="2">
                  <c:v>5.2</c:v>
                </c:pt>
                <c:pt idx="3">
                  <c:v>3.4</c:v>
                </c:pt>
                <c:pt idx="4">
                  <c:v>25.9</c:v>
                </c:pt>
                <c:pt idx="5">
                  <c:v>32.8</c:v>
                </c:pt>
                <c:pt idx="6">
                  <c:v>25.9</c:v>
                </c:pt>
              </c:numCache>
            </c:numRef>
          </c:val>
        </c:ser>
        <c:dLbls>
          <c:showLegendKey val="0"/>
          <c:showVal val="0"/>
          <c:showCatName val="0"/>
          <c:showSerName val="0"/>
          <c:showPercent val="0"/>
          <c:showBubbleSize val="0"/>
        </c:dLbls>
        <c:gapWidth val="219"/>
        <c:overlap val="-27"/>
        <c:axId val="2118213752"/>
        <c:axId val="2074792152"/>
      </c:barChart>
      <c:catAx>
        <c:axId val="2118213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4792152"/>
        <c:crosses val="autoZero"/>
        <c:auto val="1"/>
        <c:lblAlgn val="ctr"/>
        <c:lblOffset val="100"/>
        <c:noMultiLvlLbl val="0"/>
      </c:catAx>
      <c:valAx>
        <c:axId val="2074792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213752"/>
        <c:crosses val="autoZero"/>
        <c:crossBetween val="between"/>
        <c:minorUnit val="1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Intrinsic Motivation</a:t>
            </a:r>
          </a:p>
        </c:rich>
      </c:tx>
      <c:layout/>
      <c:overlay val="0"/>
      <c:spPr>
        <a:noFill/>
        <a:ln>
          <a:noFill/>
        </a:ln>
        <a:effectLst/>
      </c:spPr>
    </c:title>
    <c:autoTitleDeleted val="0"/>
    <c:plotArea>
      <c:layout/>
      <c:barChart>
        <c:barDir val="col"/>
        <c:grouping val="clustered"/>
        <c:varyColors val="0"/>
        <c:ser>
          <c:idx val="0"/>
          <c:order val="0"/>
          <c:tx>
            <c:strRef>
              <c:f>'User Factors'!$B$9</c:f>
              <c:strCache>
                <c:ptCount val="1"/>
                <c:pt idx="0">
                  <c:v>IM1</c:v>
                </c:pt>
              </c:strCache>
            </c:strRef>
          </c:tx>
          <c:spPr>
            <a:solidFill>
              <a:schemeClr val="accent1"/>
            </a:solidFill>
            <a:ln>
              <a:noFill/>
            </a:ln>
            <a:effectLst/>
          </c:spPr>
          <c:invertIfNegative val="0"/>
          <c:val>
            <c:numRef>
              <c:f>'User Factors'!$C$9:$I$9</c:f>
              <c:numCache>
                <c:formatCode>General</c:formatCode>
                <c:ptCount val="7"/>
                <c:pt idx="0">
                  <c:v>0.0</c:v>
                </c:pt>
                <c:pt idx="1">
                  <c:v>0.0</c:v>
                </c:pt>
                <c:pt idx="2">
                  <c:v>1.8</c:v>
                </c:pt>
                <c:pt idx="3">
                  <c:v>5.4</c:v>
                </c:pt>
                <c:pt idx="4">
                  <c:v>10.7</c:v>
                </c:pt>
                <c:pt idx="5">
                  <c:v>44.6</c:v>
                </c:pt>
                <c:pt idx="6">
                  <c:v>37.5</c:v>
                </c:pt>
              </c:numCache>
            </c:numRef>
          </c:val>
        </c:ser>
        <c:ser>
          <c:idx val="1"/>
          <c:order val="1"/>
          <c:tx>
            <c:strRef>
              <c:f>'User Factors'!$B$10</c:f>
              <c:strCache>
                <c:ptCount val="1"/>
                <c:pt idx="0">
                  <c:v>IM2</c:v>
                </c:pt>
              </c:strCache>
            </c:strRef>
          </c:tx>
          <c:spPr>
            <a:solidFill>
              <a:schemeClr val="accent2"/>
            </a:solidFill>
            <a:ln>
              <a:noFill/>
            </a:ln>
            <a:effectLst/>
          </c:spPr>
          <c:invertIfNegative val="0"/>
          <c:val>
            <c:numRef>
              <c:f>'User Factors'!$C$10:$I$10</c:f>
              <c:numCache>
                <c:formatCode>General</c:formatCode>
                <c:ptCount val="7"/>
                <c:pt idx="0">
                  <c:v>0.0</c:v>
                </c:pt>
                <c:pt idx="1">
                  <c:v>0.0</c:v>
                </c:pt>
                <c:pt idx="2">
                  <c:v>1.8</c:v>
                </c:pt>
                <c:pt idx="3">
                  <c:v>3.6</c:v>
                </c:pt>
                <c:pt idx="4">
                  <c:v>17.9</c:v>
                </c:pt>
                <c:pt idx="5">
                  <c:v>30.4</c:v>
                </c:pt>
                <c:pt idx="6">
                  <c:v>46.4</c:v>
                </c:pt>
              </c:numCache>
            </c:numRef>
          </c:val>
        </c:ser>
        <c:ser>
          <c:idx val="2"/>
          <c:order val="2"/>
          <c:tx>
            <c:strRef>
              <c:f>'User Factors'!$B$11</c:f>
              <c:strCache>
                <c:ptCount val="1"/>
                <c:pt idx="0">
                  <c:v>IM3</c:v>
                </c:pt>
              </c:strCache>
            </c:strRef>
          </c:tx>
          <c:spPr>
            <a:solidFill>
              <a:schemeClr val="accent3"/>
            </a:solidFill>
            <a:ln>
              <a:noFill/>
            </a:ln>
            <a:effectLst/>
          </c:spPr>
          <c:invertIfNegative val="0"/>
          <c:val>
            <c:numRef>
              <c:f>'User Factors'!$C$11:$I$11</c:f>
              <c:numCache>
                <c:formatCode>General</c:formatCode>
                <c:ptCount val="7"/>
                <c:pt idx="0">
                  <c:v>0.0</c:v>
                </c:pt>
                <c:pt idx="1">
                  <c:v>0.0</c:v>
                </c:pt>
                <c:pt idx="2">
                  <c:v>1.8</c:v>
                </c:pt>
                <c:pt idx="3">
                  <c:v>7.1</c:v>
                </c:pt>
                <c:pt idx="4">
                  <c:v>12.5</c:v>
                </c:pt>
                <c:pt idx="5">
                  <c:v>35.7</c:v>
                </c:pt>
                <c:pt idx="6">
                  <c:v>42.9</c:v>
                </c:pt>
              </c:numCache>
            </c:numRef>
          </c:val>
        </c:ser>
        <c:ser>
          <c:idx val="3"/>
          <c:order val="3"/>
          <c:tx>
            <c:strRef>
              <c:f>'User Factors'!$B$12</c:f>
              <c:strCache>
                <c:ptCount val="1"/>
                <c:pt idx="0">
                  <c:v>IM4</c:v>
                </c:pt>
              </c:strCache>
            </c:strRef>
          </c:tx>
          <c:spPr>
            <a:solidFill>
              <a:schemeClr val="accent4"/>
            </a:solidFill>
            <a:ln>
              <a:noFill/>
            </a:ln>
            <a:effectLst/>
          </c:spPr>
          <c:invertIfNegative val="0"/>
          <c:val>
            <c:numRef>
              <c:f>'User Factors'!$C$12:$I$12</c:f>
              <c:numCache>
                <c:formatCode>General</c:formatCode>
                <c:ptCount val="7"/>
                <c:pt idx="0">
                  <c:v>0.0</c:v>
                </c:pt>
                <c:pt idx="1">
                  <c:v>1.8</c:v>
                </c:pt>
                <c:pt idx="2">
                  <c:v>1.8</c:v>
                </c:pt>
                <c:pt idx="3">
                  <c:v>12.5</c:v>
                </c:pt>
                <c:pt idx="4">
                  <c:v>12.5</c:v>
                </c:pt>
                <c:pt idx="5">
                  <c:v>35.7</c:v>
                </c:pt>
                <c:pt idx="6">
                  <c:v>35.7</c:v>
                </c:pt>
              </c:numCache>
            </c:numRef>
          </c:val>
        </c:ser>
        <c:ser>
          <c:idx val="4"/>
          <c:order val="4"/>
          <c:tx>
            <c:strRef>
              <c:f>'User Factors'!$B$13</c:f>
              <c:strCache>
                <c:ptCount val="1"/>
                <c:pt idx="0">
                  <c:v>IM5</c:v>
                </c:pt>
              </c:strCache>
            </c:strRef>
          </c:tx>
          <c:spPr>
            <a:solidFill>
              <a:schemeClr val="accent5"/>
            </a:solidFill>
            <a:ln>
              <a:noFill/>
            </a:ln>
            <a:effectLst/>
          </c:spPr>
          <c:invertIfNegative val="0"/>
          <c:val>
            <c:numRef>
              <c:f>'User Factors'!$C$13:$I$13</c:f>
              <c:numCache>
                <c:formatCode>General</c:formatCode>
                <c:ptCount val="7"/>
                <c:pt idx="0">
                  <c:v>0.0</c:v>
                </c:pt>
                <c:pt idx="1">
                  <c:v>0.0</c:v>
                </c:pt>
                <c:pt idx="2">
                  <c:v>5.4</c:v>
                </c:pt>
                <c:pt idx="3">
                  <c:v>12.5</c:v>
                </c:pt>
                <c:pt idx="4">
                  <c:v>17.9</c:v>
                </c:pt>
                <c:pt idx="5">
                  <c:v>32.1</c:v>
                </c:pt>
                <c:pt idx="6">
                  <c:v>32.1</c:v>
                </c:pt>
              </c:numCache>
            </c:numRef>
          </c:val>
        </c:ser>
        <c:dLbls>
          <c:showLegendKey val="0"/>
          <c:showVal val="0"/>
          <c:showCatName val="0"/>
          <c:showSerName val="0"/>
          <c:showPercent val="0"/>
          <c:showBubbleSize val="0"/>
        </c:dLbls>
        <c:gapWidth val="219"/>
        <c:overlap val="-27"/>
        <c:axId val="2121242504"/>
        <c:axId val="2121221080"/>
      </c:barChart>
      <c:catAx>
        <c:axId val="212124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221080"/>
        <c:crosses val="autoZero"/>
        <c:auto val="1"/>
        <c:lblAlgn val="ctr"/>
        <c:lblOffset val="100"/>
        <c:noMultiLvlLbl val="0"/>
      </c:catAx>
      <c:valAx>
        <c:axId val="2121221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242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User Interface</a:t>
            </a:r>
            <a:r>
              <a:rPr lang="sl-SI" baseline="0"/>
              <a:t> Quality</a:t>
            </a:r>
            <a:endParaRPr lang="sl-SI"/>
          </a:p>
        </c:rich>
      </c:tx>
      <c:layout/>
      <c:overlay val="0"/>
      <c:spPr>
        <a:noFill/>
        <a:ln>
          <a:noFill/>
        </a:ln>
        <a:effectLst/>
      </c:spPr>
    </c:title>
    <c:autoTitleDeleted val="0"/>
    <c:plotArea>
      <c:layout/>
      <c:barChart>
        <c:barDir val="col"/>
        <c:grouping val="clustered"/>
        <c:varyColors val="0"/>
        <c:ser>
          <c:idx val="0"/>
          <c:order val="0"/>
          <c:tx>
            <c:strRef>
              <c:f>'Quality Factors'!$B$3</c:f>
              <c:strCache>
                <c:ptCount val="1"/>
                <c:pt idx="0">
                  <c:v>UIQ1</c:v>
                </c:pt>
              </c:strCache>
            </c:strRef>
          </c:tx>
          <c:spPr>
            <a:solidFill>
              <a:schemeClr val="accent1"/>
            </a:solidFill>
            <a:ln>
              <a:noFill/>
            </a:ln>
            <a:effectLst/>
          </c:spPr>
          <c:invertIfNegative val="0"/>
          <c:val>
            <c:numRef>
              <c:f>'Quality Factors'!$C$3:$I$3</c:f>
              <c:numCache>
                <c:formatCode>General</c:formatCode>
                <c:ptCount val="7"/>
                <c:pt idx="0">
                  <c:v>0.0</c:v>
                </c:pt>
                <c:pt idx="1">
                  <c:v>1.9</c:v>
                </c:pt>
                <c:pt idx="2">
                  <c:v>5.7</c:v>
                </c:pt>
                <c:pt idx="3">
                  <c:v>1.9</c:v>
                </c:pt>
                <c:pt idx="4">
                  <c:v>28.3</c:v>
                </c:pt>
                <c:pt idx="5">
                  <c:v>39.6</c:v>
                </c:pt>
                <c:pt idx="6">
                  <c:v>22.6</c:v>
                </c:pt>
              </c:numCache>
            </c:numRef>
          </c:val>
        </c:ser>
        <c:ser>
          <c:idx val="1"/>
          <c:order val="1"/>
          <c:tx>
            <c:strRef>
              <c:f>'Quality Factors'!$B$4</c:f>
              <c:strCache>
                <c:ptCount val="1"/>
                <c:pt idx="0">
                  <c:v>UIQ2</c:v>
                </c:pt>
              </c:strCache>
            </c:strRef>
          </c:tx>
          <c:spPr>
            <a:solidFill>
              <a:schemeClr val="accent2"/>
            </a:solidFill>
            <a:ln>
              <a:noFill/>
            </a:ln>
            <a:effectLst/>
          </c:spPr>
          <c:invertIfNegative val="0"/>
          <c:val>
            <c:numRef>
              <c:f>'Quality Factors'!$C$4:$I$4</c:f>
              <c:numCache>
                <c:formatCode>General</c:formatCode>
                <c:ptCount val="7"/>
                <c:pt idx="0">
                  <c:v>0.0</c:v>
                </c:pt>
                <c:pt idx="1">
                  <c:v>3.8</c:v>
                </c:pt>
                <c:pt idx="2">
                  <c:v>1.9</c:v>
                </c:pt>
                <c:pt idx="3">
                  <c:v>13.2</c:v>
                </c:pt>
                <c:pt idx="4">
                  <c:v>22.6</c:v>
                </c:pt>
                <c:pt idx="5">
                  <c:v>39.6</c:v>
                </c:pt>
                <c:pt idx="6">
                  <c:v>18.9</c:v>
                </c:pt>
              </c:numCache>
            </c:numRef>
          </c:val>
        </c:ser>
        <c:ser>
          <c:idx val="2"/>
          <c:order val="2"/>
          <c:tx>
            <c:strRef>
              <c:f>'Quality Factors'!$B$5</c:f>
              <c:strCache>
                <c:ptCount val="1"/>
                <c:pt idx="0">
                  <c:v>UIQ3</c:v>
                </c:pt>
              </c:strCache>
            </c:strRef>
          </c:tx>
          <c:spPr>
            <a:solidFill>
              <a:schemeClr val="accent3"/>
            </a:solidFill>
            <a:ln>
              <a:noFill/>
            </a:ln>
            <a:effectLst/>
          </c:spPr>
          <c:invertIfNegative val="0"/>
          <c:val>
            <c:numRef>
              <c:f>'Quality Factors'!$C$5:$I$5</c:f>
              <c:numCache>
                <c:formatCode>General</c:formatCode>
                <c:ptCount val="7"/>
                <c:pt idx="0">
                  <c:v>0.0</c:v>
                </c:pt>
                <c:pt idx="1">
                  <c:v>0.0</c:v>
                </c:pt>
                <c:pt idx="2">
                  <c:v>7.5</c:v>
                </c:pt>
                <c:pt idx="3">
                  <c:v>13.2</c:v>
                </c:pt>
                <c:pt idx="4">
                  <c:v>22.6</c:v>
                </c:pt>
                <c:pt idx="5">
                  <c:v>35.8</c:v>
                </c:pt>
                <c:pt idx="6">
                  <c:v>20.8</c:v>
                </c:pt>
              </c:numCache>
            </c:numRef>
          </c:val>
        </c:ser>
        <c:dLbls>
          <c:showLegendKey val="0"/>
          <c:showVal val="0"/>
          <c:showCatName val="0"/>
          <c:showSerName val="0"/>
          <c:showPercent val="0"/>
          <c:showBubbleSize val="0"/>
        </c:dLbls>
        <c:gapWidth val="219"/>
        <c:overlap val="-27"/>
        <c:axId val="2077512408"/>
        <c:axId val="2077515880"/>
      </c:barChart>
      <c:catAx>
        <c:axId val="207751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7515880"/>
        <c:crosses val="autoZero"/>
        <c:auto val="1"/>
        <c:lblAlgn val="ctr"/>
        <c:lblOffset val="100"/>
        <c:noMultiLvlLbl val="0"/>
      </c:catAx>
      <c:valAx>
        <c:axId val="2077515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7512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Compatibility</a:t>
            </a:r>
          </a:p>
        </c:rich>
      </c:tx>
      <c:layout/>
      <c:overlay val="0"/>
      <c:spPr>
        <a:noFill/>
        <a:ln>
          <a:noFill/>
        </a:ln>
        <a:effectLst/>
      </c:spPr>
    </c:title>
    <c:autoTitleDeleted val="0"/>
    <c:plotArea>
      <c:layout/>
      <c:barChart>
        <c:barDir val="col"/>
        <c:grouping val="clustered"/>
        <c:varyColors val="0"/>
        <c:ser>
          <c:idx val="0"/>
          <c:order val="0"/>
          <c:tx>
            <c:strRef>
              <c:f>'Quality Factors'!$B$6</c:f>
              <c:strCache>
                <c:ptCount val="1"/>
                <c:pt idx="0">
                  <c:v>COMP1</c:v>
                </c:pt>
              </c:strCache>
            </c:strRef>
          </c:tx>
          <c:spPr>
            <a:solidFill>
              <a:schemeClr val="accent1"/>
            </a:solidFill>
            <a:ln>
              <a:noFill/>
            </a:ln>
            <a:effectLst/>
          </c:spPr>
          <c:invertIfNegative val="0"/>
          <c:val>
            <c:numRef>
              <c:f>'Quality Factors'!$C$6:$I$6</c:f>
              <c:numCache>
                <c:formatCode>General</c:formatCode>
                <c:ptCount val="7"/>
                <c:pt idx="0">
                  <c:v>1.9</c:v>
                </c:pt>
                <c:pt idx="1">
                  <c:v>1.9</c:v>
                </c:pt>
                <c:pt idx="2">
                  <c:v>1.9</c:v>
                </c:pt>
                <c:pt idx="3">
                  <c:v>7.5</c:v>
                </c:pt>
                <c:pt idx="4">
                  <c:v>24.5</c:v>
                </c:pt>
                <c:pt idx="5">
                  <c:v>43.4</c:v>
                </c:pt>
                <c:pt idx="6">
                  <c:v>18.9</c:v>
                </c:pt>
              </c:numCache>
            </c:numRef>
          </c:val>
        </c:ser>
        <c:ser>
          <c:idx val="1"/>
          <c:order val="1"/>
          <c:tx>
            <c:strRef>
              <c:f>'Quality Factors'!$B$7</c:f>
              <c:strCache>
                <c:ptCount val="1"/>
                <c:pt idx="0">
                  <c:v>COMP2</c:v>
                </c:pt>
              </c:strCache>
            </c:strRef>
          </c:tx>
          <c:spPr>
            <a:solidFill>
              <a:schemeClr val="accent2"/>
            </a:solidFill>
            <a:ln>
              <a:noFill/>
            </a:ln>
            <a:effectLst/>
          </c:spPr>
          <c:invertIfNegative val="0"/>
          <c:val>
            <c:numRef>
              <c:f>'Quality Factors'!$C$7:$I$7</c:f>
              <c:numCache>
                <c:formatCode>General</c:formatCode>
                <c:ptCount val="7"/>
                <c:pt idx="0">
                  <c:v>3.8</c:v>
                </c:pt>
                <c:pt idx="1">
                  <c:v>0.0</c:v>
                </c:pt>
                <c:pt idx="2">
                  <c:v>1.9</c:v>
                </c:pt>
                <c:pt idx="3">
                  <c:v>1.9</c:v>
                </c:pt>
                <c:pt idx="4">
                  <c:v>24.5</c:v>
                </c:pt>
                <c:pt idx="5">
                  <c:v>45.3</c:v>
                </c:pt>
                <c:pt idx="6">
                  <c:v>22.6</c:v>
                </c:pt>
              </c:numCache>
            </c:numRef>
          </c:val>
        </c:ser>
        <c:ser>
          <c:idx val="2"/>
          <c:order val="2"/>
          <c:tx>
            <c:strRef>
              <c:f>'Quality Factors'!$B$8</c:f>
              <c:strCache>
                <c:ptCount val="1"/>
                <c:pt idx="0">
                  <c:v>COMP3</c:v>
                </c:pt>
              </c:strCache>
            </c:strRef>
          </c:tx>
          <c:spPr>
            <a:solidFill>
              <a:schemeClr val="accent3"/>
            </a:solidFill>
            <a:ln>
              <a:noFill/>
            </a:ln>
            <a:effectLst/>
          </c:spPr>
          <c:invertIfNegative val="0"/>
          <c:val>
            <c:numRef>
              <c:f>'Quality Factors'!$C$8:$I$8</c:f>
              <c:numCache>
                <c:formatCode>General</c:formatCode>
                <c:ptCount val="7"/>
                <c:pt idx="0">
                  <c:v>3.8</c:v>
                </c:pt>
                <c:pt idx="1">
                  <c:v>3.8</c:v>
                </c:pt>
                <c:pt idx="2">
                  <c:v>1.9</c:v>
                </c:pt>
                <c:pt idx="3">
                  <c:v>17.0</c:v>
                </c:pt>
                <c:pt idx="4">
                  <c:v>24.5</c:v>
                </c:pt>
                <c:pt idx="5">
                  <c:v>32.1</c:v>
                </c:pt>
                <c:pt idx="6">
                  <c:v>17.0</c:v>
                </c:pt>
              </c:numCache>
            </c:numRef>
          </c:val>
        </c:ser>
        <c:dLbls>
          <c:showLegendKey val="0"/>
          <c:showVal val="0"/>
          <c:showCatName val="0"/>
          <c:showSerName val="0"/>
          <c:showPercent val="0"/>
          <c:showBubbleSize val="0"/>
        </c:dLbls>
        <c:gapWidth val="219"/>
        <c:overlap val="-27"/>
        <c:axId val="2077524152"/>
        <c:axId val="2054315672"/>
      </c:barChart>
      <c:catAx>
        <c:axId val="2077524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4315672"/>
        <c:crosses val="autoZero"/>
        <c:auto val="1"/>
        <c:lblAlgn val="ctr"/>
        <c:lblOffset val="100"/>
        <c:noMultiLvlLbl val="0"/>
      </c:catAx>
      <c:valAx>
        <c:axId val="2054315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75241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Reliability</a:t>
            </a:r>
          </a:p>
        </c:rich>
      </c:tx>
      <c:layout/>
      <c:overlay val="0"/>
      <c:spPr>
        <a:noFill/>
        <a:ln>
          <a:noFill/>
        </a:ln>
        <a:effectLst/>
      </c:spPr>
    </c:title>
    <c:autoTitleDeleted val="0"/>
    <c:plotArea>
      <c:layout/>
      <c:barChart>
        <c:barDir val="col"/>
        <c:grouping val="clustered"/>
        <c:varyColors val="0"/>
        <c:ser>
          <c:idx val="0"/>
          <c:order val="0"/>
          <c:tx>
            <c:strRef>
              <c:f>'Quality Factors'!$B$12</c:f>
              <c:strCache>
                <c:ptCount val="1"/>
                <c:pt idx="0">
                  <c:v>RELIABILITY1</c:v>
                </c:pt>
              </c:strCache>
            </c:strRef>
          </c:tx>
          <c:spPr>
            <a:solidFill>
              <a:schemeClr val="accent1"/>
            </a:solidFill>
            <a:ln>
              <a:noFill/>
            </a:ln>
            <a:effectLst/>
          </c:spPr>
          <c:invertIfNegative val="0"/>
          <c:val>
            <c:numRef>
              <c:f>'Quality Factors'!$C$12:$I$12</c:f>
              <c:numCache>
                <c:formatCode>General</c:formatCode>
                <c:ptCount val="7"/>
                <c:pt idx="0">
                  <c:v>5.7</c:v>
                </c:pt>
                <c:pt idx="1">
                  <c:v>7.5</c:v>
                </c:pt>
                <c:pt idx="2">
                  <c:v>20.8</c:v>
                </c:pt>
                <c:pt idx="3">
                  <c:v>0.0</c:v>
                </c:pt>
                <c:pt idx="4">
                  <c:v>28.3</c:v>
                </c:pt>
                <c:pt idx="5">
                  <c:v>22.6</c:v>
                </c:pt>
                <c:pt idx="6">
                  <c:v>9.4</c:v>
                </c:pt>
              </c:numCache>
            </c:numRef>
          </c:val>
        </c:ser>
        <c:ser>
          <c:idx val="1"/>
          <c:order val="1"/>
          <c:tx>
            <c:strRef>
              <c:f>'Quality Factors'!$B$13</c:f>
              <c:strCache>
                <c:ptCount val="1"/>
                <c:pt idx="0">
                  <c:v>RELIABILITY2</c:v>
                </c:pt>
              </c:strCache>
            </c:strRef>
          </c:tx>
          <c:spPr>
            <a:solidFill>
              <a:schemeClr val="accent2"/>
            </a:solidFill>
            <a:ln>
              <a:noFill/>
            </a:ln>
            <a:effectLst/>
          </c:spPr>
          <c:invertIfNegative val="0"/>
          <c:val>
            <c:numRef>
              <c:f>'Quality Factors'!$C$13:$I$13</c:f>
              <c:numCache>
                <c:formatCode>General</c:formatCode>
                <c:ptCount val="7"/>
                <c:pt idx="0">
                  <c:v>1.9</c:v>
                </c:pt>
                <c:pt idx="1">
                  <c:v>11.3</c:v>
                </c:pt>
                <c:pt idx="2">
                  <c:v>9.4</c:v>
                </c:pt>
                <c:pt idx="3">
                  <c:v>9.4</c:v>
                </c:pt>
                <c:pt idx="4">
                  <c:v>22.6</c:v>
                </c:pt>
                <c:pt idx="5">
                  <c:v>34.0</c:v>
                </c:pt>
                <c:pt idx="6">
                  <c:v>11.3</c:v>
                </c:pt>
              </c:numCache>
            </c:numRef>
          </c:val>
        </c:ser>
        <c:ser>
          <c:idx val="2"/>
          <c:order val="2"/>
          <c:tx>
            <c:strRef>
              <c:f>'Quality Factors'!$B$14</c:f>
              <c:strCache>
                <c:ptCount val="1"/>
                <c:pt idx="0">
                  <c:v>RELIABILITY3</c:v>
                </c:pt>
              </c:strCache>
            </c:strRef>
          </c:tx>
          <c:spPr>
            <a:solidFill>
              <a:schemeClr val="accent3"/>
            </a:solidFill>
            <a:ln>
              <a:noFill/>
            </a:ln>
            <a:effectLst/>
          </c:spPr>
          <c:invertIfNegative val="0"/>
          <c:val>
            <c:numRef>
              <c:f>'Quality Factors'!$C$14:$I$14</c:f>
              <c:numCache>
                <c:formatCode>General</c:formatCode>
                <c:ptCount val="7"/>
                <c:pt idx="0">
                  <c:v>7.5</c:v>
                </c:pt>
                <c:pt idx="1">
                  <c:v>3.8</c:v>
                </c:pt>
                <c:pt idx="2">
                  <c:v>5.7</c:v>
                </c:pt>
                <c:pt idx="3">
                  <c:v>7.5</c:v>
                </c:pt>
                <c:pt idx="4">
                  <c:v>22.6</c:v>
                </c:pt>
                <c:pt idx="5">
                  <c:v>47.2</c:v>
                </c:pt>
                <c:pt idx="6">
                  <c:v>5.7</c:v>
                </c:pt>
              </c:numCache>
            </c:numRef>
          </c:val>
        </c:ser>
        <c:ser>
          <c:idx val="3"/>
          <c:order val="3"/>
          <c:tx>
            <c:strRef>
              <c:f>'Quality Factors'!$B$15</c:f>
              <c:strCache>
                <c:ptCount val="1"/>
                <c:pt idx="0">
                  <c:v>RELIABILITY4</c:v>
                </c:pt>
              </c:strCache>
            </c:strRef>
          </c:tx>
          <c:spPr>
            <a:solidFill>
              <a:schemeClr val="accent4"/>
            </a:solidFill>
            <a:ln>
              <a:noFill/>
            </a:ln>
            <a:effectLst/>
          </c:spPr>
          <c:invertIfNegative val="0"/>
          <c:val>
            <c:numRef>
              <c:f>'Quality Factors'!$C$15:$I$15</c:f>
              <c:numCache>
                <c:formatCode>General</c:formatCode>
                <c:ptCount val="7"/>
                <c:pt idx="0">
                  <c:v>0.0</c:v>
                </c:pt>
                <c:pt idx="1">
                  <c:v>3.8</c:v>
                </c:pt>
                <c:pt idx="2">
                  <c:v>7.5</c:v>
                </c:pt>
                <c:pt idx="3">
                  <c:v>7.5</c:v>
                </c:pt>
                <c:pt idx="4">
                  <c:v>17.0</c:v>
                </c:pt>
                <c:pt idx="5">
                  <c:v>47.2</c:v>
                </c:pt>
                <c:pt idx="6">
                  <c:v>17.0</c:v>
                </c:pt>
              </c:numCache>
            </c:numRef>
          </c:val>
        </c:ser>
        <c:dLbls>
          <c:showLegendKey val="0"/>
          <c:showVal val="0"/>
          <c:showCatName val="0"/>
          <c:showSerName val="0"/>
          <c:showPercent val="0"/>
          <c:showBubbleSize val="0"/>
        </c:dLbls>
        <c:gapWidth val="219"/>
        <c:overlap val="-27"/>
        <c:axId val="2073455144"/>
        <c:axId val="2073467432"/>
      </c:barChart>
      <c:catAx>
        <c:axId val="2073455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3467432"/>
        <c:crosses val="autoZero"/>
        <c:auto val="1"/>
        <c:lblAlgn val="ctr"/>
        <c:lblOffset val="100"/>
        <c:noMultiLvlLbl val="0"/>
      </c:catAx>
      <c:valAx>
        <c:axId val="2073467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3455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Job Relevance</a:t>
            </a:r>
          </a:p>
        </c:rich>
      </c:tx>
      <c:layout/>
      <c:overlay val="0"/>
      <c:spPr>
        <a:noFill/>
        <a:ln>
          <a:noFill/>
        </a:ln>
        <a:effectLst/>
      </c:spPr>
    </c:title>
    <c:autoTitleDeleted val="0"/>
    <c:plotArea>
      <c:layout/>
      <c:barChart>
        <c:barDir val="col"/>
        <c:grouping val="clustered"/>
        <c:varyColors val="0"/>
        <c:ser>
          <c:idx val="0"/>
          <c:order val="0"/>
          <c:tx>
            <c:strRef>
              <c:f>'Org. Factors'!$B$3</c:f>
              <c:strCache>
                <c:ptCount val="1"/>
                <c:pt idx="0">
                  <c:v>JREL1</c:v>
                </c:pt>
              </c:strCache>
            </c:strRef>
          </c:tx>
          <c:spPr>
            <a:solidFill>
              <a:schemeClr val="accent1"/>
            </a:solidFill>
            <a:ln>
              <a:noFill/>
            </a:ln>
            <a:effectLst/>
          </c:spPr>
          <c:invertIfNegative val="0"/>
          <c:val>
            <c:numRef>
              <c:f>'Org. Factors'!$C$3:$I$3</c:f>
              <c:numCache>
                <c:formatCode>@</c:formatCode>
                <c:ptCount val="7"/>
                <c:pt idx="0" formatCode="General">
                  <c:v>0.0</c:v>
                </c:pt>
                <c:pt idx="1">
                  <c:v>3.8</c:v>
                </c:pt>
                <c:pt idx="2">
                  <c:v>1.9</c:v>
                </c:pt>
                <c:pt idx="3">
                  <c:v>1.9</c:v>
                </c:pt>
                <c:pt idx="4">
                  <c:v>15.4</c:v>
                </c:pt>
                <c:pt idx="5">
                  <c:v>42.3</c:v>
                </c:pt>
                <c:pt idx="6">
                  <c:v>34.6</c:v>
                </c:pt>
              </c:numCache>
            </c:numRef>
          </c:val>
        </c:ser>
        <c:ser>
          <c:idx val="1"/>
          <c:order val="1"/>
          <c:tx>
            <c:strRef>
              <c:f>'Org. Factors'!$B$4</c:f>
              <c:strCache>
                <c:ptCount val="1"/>
                <c:pt idx="0">
                  <c:v>JREL2</c:v>
                </c:pt>
              </c:strCache>
            </c:strRef>
          </c:tx>
          <c:spPr>
            <a:solidFill>
              <a:schemeClr val="accent2"/>
            </a:solidFill>
            <a:ln>
              <a:noFill/>
            </a:ln>
            <a:effectLst/>
          </c:spPr>
          <c:invertIfNegative val="0"/>
          <c:val>
            <c:numRef>
              <c:f>'Org. Factors'!$C$4:$I$4</c:f>
              <c:numCache>
                <c:formatCode>@</c:formatCode>
                <c:ptCount val="7"/>
                <c:pt idx="0" formatCode="General">
                  <c:v>0.0</c:v>
                </c:pt>
                <c:pt idx="1">
                  <c:v>3.8</c:v>
                </c:pt>
                <c:pt idx="2">
                  <c:v>1.9</c:v>
                </c:pt>
                <c:pt idx="3">
                  <c:v>3.8</c:v>
                </c:pt>
                <c:pt idx="4">
                  <c:v>23.1</c:v>
                </c:pt>
                <c:pt idx="5">
                  <c:v>32.7</c:v>
                </c:pt>
                <c:pt idx="6">
                  <c:v>34.6</c:v>
                </c:pt>
              </c:numCache>
            </c:numRef>
          </c:val>
        </c:ser>
        <c:ser>
          <c:idx val="2"/>
          <c:order val="2"/>
          <c:tx>
            <c:strRef>
              <c:f>'Org. Factors'!$B$5</c:f>
              <c:strCache>
                <c:ptCount val="1"/>
                <c:pt idx="0">
                  <c:v>JREL3</c:v>
                </c:pt>
              </c:strCache>
            </c:strRef>
          </c:tx>
          <c:spPr>
            <a:solidFill>
              <a:schemeClr val="accent3"/>
            </a:solidFill>
            <a:ln>
              <a:noFill/>
            </a:ln>
            <a:effectLst/>
          </c:spPr>
          <c:invertIfNegative val="0"/>
          <c:val>
            <c:numRef>
              <c:f>'Org. Factors'!$C$5:$I$5</c:f>
              <c:numCache>
                <c:formatCode>General</c:formatCode>
                <c:ptCount val="7"/>
                <c:pt idx="0">
                  <c:v>0.0</c:v>
                </c:pt>
                <c:pt idx="1">
                  <c:v>0.0</c:v>
                </c:pt>
                <c:pt idx="2" formatCode="@">
                  <c:v>1.9</c:v>
                </c:pt>
                <c:pt idx="3" formatCode="@">
                  <c:v>1.9</c:v>
                </c:pt>
                <c:pt idx="4" formatCode="@">
                  <c:v>11.5</c:v>
                </c:pt>
                <c:pt idx="5" formatCode="@">
                  <c:v>46.2</c:v>
                </c:pt>
                <c:pt idx="6" formatCode="@">
                  <c:v>38.5</c:v>
                </c:pt>
              </c:numCache>
            </c:numRef>
          </c:val>
        </c:ser>
        <c:dLbls>
          <c:showLegendKey val="0"/>
          <c:showVal val="0"/>
          <c:showCatName val="0"/>
          <c:showSerName val="0"/>
          <c:showPercent val="0"/>
          <c:showBubbleSize val="0"/>
        </c:dLbls>
        <c:gapWidth val="219"/>
        <c:overlap val="-27"/>
        <c:axId val="2106321576"/>
        <c:axId val="2106352152"/>
      </c:barChart>
      <c:catAx>
        <c:axId val="210632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352152"/>
        <c:crosses val="autoZero"/>
        <c:auto val="1"/>
        <c:lblAlgn val="ctr"/>
        <c:lblOffset val="100"/>
        <c:noMultiLvlLbl val="0"/>
      </c:catAx>
      <c:valAx>
        <c:axId val="2106352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321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Management</a:t>
            </a:r>
            <a:r>
              <a:rPr lang="sl-SI" baseline="0"/>
              <a:t> Support</a:t>
            </a:r>
            <a:endParaRPr lang="sl-SI"/>
          </a:p>
        </c:rich>
      </c:tx>
      <c:layout/>
      <c:overlay val="0"/>
      <c:spPr>
        <a:noFill/>
        <a:ln>
          <a:noFill/>
        </a:ln>
        <a:effectLst/>
      </c:spPr>
    </c:title>
    <c:autoTitleDeleted val="0"/>
    <c:plotArea>
      <c:layout/>
      <c:barChart>
        <c:barDir val="col"/>
        <c:grouping val="clustered"/>
        <c:varyColors val="0"/>
        <c:ser>
          <c:idx val="0"/>
          <c:order val="0"/>
          <c:tx>
            <c:strRef>
              <c:f>'Org. Factors'!$B$6</c:f>
              <c:strCache>
                <c:ptCount val="1"/>
                <c:pt idx="0">
                  <c:v>MANSUPP1</c:v>
                </c:pt>
              </c:strCache>
            </c:strRef>
          </c:tx>
          <c:spPr>
            <a:solidFill>
              <a:schemeClr val="accent1"/>
            </a:solidFill>
            <a:ln>
              <a:noFill/>
            </a:ln>
            <a:effectLst/>
          </c:spPr>
          <c:invertIfNegative val="0"/>
          <c:val>
            <c:numRef>
              <c:f>'Org. Factors'!$C$6:$I$6</c:f>
              <c:numCache>
                <c:formatCode>@</c:formatCode>
                <c:ptCount val="7"/>
                <c:pt idx="0">
                  <c:v>1.9</c:v>
                </c:pt>
                <c:pt idx="1">
                  <c:v>3.8</c:v>
                </c:pt>
                <c:pt idx="2">
                  <c:v>1.9</c:v>
                </c:pt>
                <c:pt idx="3">
                  <c:v>3.8</c:v>
                </c:pt>
                <c:pt idx="4">
                  <c:v>1.9</c:v>
                </c:pt>
                <c:pt idx="5">
                  <c:v>53.8</c:v>
                </c:pt>
                <c:pt idx="6">
                  <c:v>32.7</c:v>
                </c:pt>
              </c:numCache>
            </c:numRef>
          </c:val>
        </c:ser>
        <c:ser>
          <c:idx val="1"/>
          <c:order val="1"/>
          <c:tx>
            <c:strRef>
              <c:f>'Org. Factors'!$B$7</c:f>
              <c:strCache>
                <c:ptCount val="1"/>
                <c:pt idx="0">
                  <c:v>MANSUPP2</c:v>
                </c:pt>
              </c:strCache>
            </c:strRef>
          </c:tx>
          <c:spPr>
            <a:solidFill>
              <a:schemeClr val="accent2"/>
            </a:solidFill>
            <a:ln>
              <a:noFill/>
            </a:ln>
            <a:effectLst/>
          </c:spPr>
          <c:invertIfNegative val="0"/>
          <c:val>
            <c:numRef>
              <c:f>'Org. Factors'!$C$7:$I$7</c:f>
              <c:numCache>
                <c:formatCode>General</c:formatCode>
                <c:ptCount val="7"/>
                <c:pt idx="0" formatCode="@">
                  <c:v>1.9</c:v>
                </c:pt>
                <c:pt idx="1">
                  <c:v>0.0</c:v>
                </c:pt>
                <c:pt idx="2" formatCode="@">
                  <c:v>3.8</c:v>
                </c:pt>
                <c:pt idx="3" formatCode="@">
                  <c:v>3.8</c:v>
                </c:pt>
                <c:pt idx="4">
                  <c:v>0.0</c:v>
                </c:pt>
                <c:pt idx="5" formatCode="@">
                  <c:v>55.8</c:v>
                </c:pt>
                <c:pt idx="6" formatCode="@">
                  <c:v>34.6</c:v>
                </c:pt>
              </c:numCache>
            </c:numRef>
          </c:val>
        </c:ser>
        <c:ser>
          <c:idx val="2"/>
          <c:order val="2"/>
          <c:tx>
            <c:strRef>
              <c:f>'Org. Factors'!$B$8</c:f>
              <c:strCache>
                <c:ptCount val="1"/>
                <c:pt idx="0">
                  <c:v>MANSUPP3</c:v>
                </c:pt>
              </c:strCache>
            </c:strRef>
          </c:tx>
          <c:spPr>
            <a:solidFill>
              <a:schemeClr val="accent3"/>
            </a:solidFill>
            <a:ln>
              <a:noFill/>
            </a:ln>
            <a:effectLst/>
          </c:spPr>
          <c:invertIfNegative val="0"/>
          <c:val>
            <c:numRef>
              <c:f>'Org. Factors'!$C$8:$I$8</c:f>
              <c:numCache>
                <c:formatCode>@</c:formatCode>
                <c:ptCount val="7"/>
                <c:pt idx="0">
                  <c:v>1.9</c:v>
                </c:pt>
                <c:pt idx="1">
                  <c:v>3.8</c:v>
                </c:pt>
                <c:pt idx="2">
                  <c:v>15.4</c:v>
                </c:pt>
                <c:pt idx="3">
                  <c:v>5.8</c:v>
                </c:pt>
                <c:pt idx="4">
                  <c:v>11.5</c:v>
                </c:pt>
                <c:pt idx="5">
                  <c:v>26.9</c:v>
                </c:pt>
                <c:pt idx="6">
                  <c:v>34.6</c:v>
                </c:pt>
              </c:numCache>
            </c:numRef>
          </c:val>
        </c:ser>
        <c:dLbls>
          <c:showLegendKey val="0"/>
          <c:showVal val="0"/>
          <c:showCatName val="0"/>
          <c:showSerName val="0"/>
          <c:showPercent val="0"/>
          <c:showBubbleSize val="0"/>
        </c:dLbls>
        <c:gapWidth val="219"/>
        <c:overlap val="-27"/>
        <c:axId val="2106549976"/>
        <c:axId val="2106544952"/>
      </c:barChart>
      <c:catAx>
        <c:axId val="2106549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544952"/>
        <c:crosses val="autoZero"/>
        <c:auto val="1"/>
        <c:lblAlgn val="ctr"/>
        <c:lblOffset val="100"/>
        <c:noMultiLvlLbl val="0"/>
      </c:catAx>
      <c:valAx>
        <c:axId val="2106544952"/>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6549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Support</a:t>
            </a:r>
            <a:r>
              <a:rPr lang="sl-SI" baseline="0"/>
              <a:t> for Education</a:t>
            </a:r>
            <a:endParaRPr lang="sl-SI"/>
          </a:p>
        </c:rich>
      </c:tx>
      <c:layout/>
      <c:overlay val="0"/>
      <c:spPr>
        <a:noFill/>
        <a:ln>
          <a:noFill/>
        </a:ln>
        <a:effectLst/>
      </c:spPr>
    </c:title>
    <c:autoTitleDeleted val="0"/>
    <c:plotArea>
      <c:layout/>
      <c:barChart>
        <c:barDir val="col"/>
        <c:grouping val="clustered"/>
        <c:varyColors val="0"/>
        <c:ser>
          <c:idx val="0"/>
          <c:order val="0"/>
          <c:tx>
            <c:strRef>
              <c:f>'Org. Factors'!$B$9</c:f>
              <c:strCache>
                <c:ptCount val="1"/>
                <c:pt idx="0">
                  <c:v>ESUSUPP1</c:v>
                </c:pt>
              </c:strCache>
            </c:strRef>
          </c:tx>
          <c:spPr>
            <a:solidFill>
              <a:schemeClr val="accent1"/>
            </a:solidFill>
            <a:ln>
              <a:noFill/>
            </a:ln>
            <a:effectLst/>
          </c:spPr>
          <c:invertIfNegative val="0"/>
          <c:val>
            <c:numRef>
              <c:f>'Org. Factors'!$C$9:$I$9</c:f>
              <c:numCache>
                <c:formatCode>@</c:formatCode>
                <c:ptCount val="7"/>
                <c:pt idx="0">
                  <c:v>13.5</c:v>
                </c:pt>
                <c:pt idx="1">
                  <c:v>26.9</c:v>
                </c:pt>
                <c:pt idx="2">
                  <c:v>1.9</c:v>
                </c:pt>
                <c:pt idx="3">
                  <c:v>1.9</c:v>
                </c:pt>
                <c:pt idx="4">
                  <c:v>9.6</c:v>
                </c:pt>
                <c:pt idx="5">
                  <c:v>25.0</c:v>
                </c:pt>
                <c:pt idx="6">
                  <c:v>21.2</c:v>
                </c:pt>
              </c:numCache>
            </c:numRef>
          </c:val>
        </c:ser>
        <c:ser>
          <c:idx val="1"/>
          <c:order val="1"/>
          <c:tx>
            <c:strRef>
              <c:f>'Org. Factors'!$B$10</c:f>
              <c:strCache>
                <c:ptCount val="1"/>
                <c:pt idx="0">
                  <c:v>ESUSUPP2</c:v>
                </c:pt>
              </c:strCache>
            </c:strRef>
          </c:tx>
          <c:spPr>
            <a:solidFill>
              <a:schemeClr val="accent2"/>
            </a:solidFill>
            <a:ln>
              <a:noFill/>
            </a:ln>
            <a:effectLst/>
          </c:spPr>
          <c:invertIfNegative val="0"/>
          <c:val>
            <c:numRef>
              <c:f>'Org. Factors'!$C$10:$I$10</c:f>
              <c:numCache>
                <c:formatCode>@</c:formatCode>
                <c:ptCount val="7"/>
                <c:pt idx="0">
                  <c:v>7.7</c:v>
                </c:pt>
                <c:pt idx="1">
                  <c:v>23.1</c:v>
                </c:pt>
                <c:pt idx="2">
                  <c:v>3.8</c:v>
                </c:pt>
                <c:pt idx="3">
                  <c:v>13.5</c:v>
                </c:pt>
                <c:pt idx="4">
                  <c:v>23.1</c:v>
                </c:pt>
                <c:pt idx="5">
                  <c:v>13.5</c:v>
                </c:pt>
                <c:pt idx="6">
                  <c:v>15.4</c:v>
                </c:pt>
              </c:numCache>
            </c:numRef>
          </c:val>
        </c:ser>
        <c:ser>
          <c:idx val="2"/>
          <c:order val="2"/>
          <c:tx>
            <c:strRef>
              <c:f>'Org. Factors'!$B$11</c:f>
              <c:strCache>
                <c:ptCount val="1"/>
                <c:pt idx="0">
                  <c:v>ESUSUPP3</c:v>
                </c:pt>
              </c:strCache>
            </c:strRef>
          </c:tx>
          <c:spPr>
            <a:solidFill>
              <a:schemeClr val="accent3"/>
            </a:solidFill>
            <a:ln>
              <a:noFill/>
            </a:ln>
            <a:effectLst/>
          </c:spPr>
          <c:invertIfNegative val="0"/>
          <c:val>
            <c:numRef>
              <c:f>'Org. Factors'!$C$11:$I$11</c:f>
              <c:numCache>
                <c:formatCode>@</c:formatCode>
                <c:ptCount val="7"/>
                <c:pt idx="0">
                  <c:v>5.8</c:v>
                </c:pt>
                <c:pt idx="1">
                  <c:v>13.5</c:v>
                </c:pt>
                <c:pt idx="2">
                  <c:v>5.8</c:v>
                </c:pt>
                <c:pt idx="3">
                  <c:v>15.4</c:v>
                </c:pt>
                <c:pt idx="4">
                  <c:v>23.1</c:v>
                </c:pt>
                <c:pt idx="5">
                  <c:v>17.3</c:v>
                </c:pt>
                <c:pt idx="6">
                  <c:v>19.2</c:v>
                </c:pt>
              </c:numCache>
            </c:numRef>
          </c:val>
        </c:ser>
        <c:dLbls>
          <c:showLegendKey val="0"/>
          <c:showVal val="0"/>
          <c:showCatName val="0"/>
          <c:showSerName val="0"/>
          <c:showPercent val="0"/>
          <c:showBubbleSize val="0"/>
        </c:dLbls>
        <c:gapWidth val="219"/>
        <c:overlap val="-27"/>
        <c:axId val="2075427112"/>
        <c:axId val="2121406088"/>
      </c:barChart>
      <c:catAx>
        <c:axId val="207542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406088"/>
        <c:crosses val="autoZero"/>
        <c:auto val="1"/>
        <c:lblAlgn val="ctr"/>
        <c:lblOffset val="100"/>
        <c:noMultiLvlLbl val="0"/>
      </c:catAx>
      <c:valAx>
        <c:axId val="2121406088"/>
        <c:scaling>
          <c:orientation val="minMax"/>
        </c:scaling>
        <c:delete val="0"/>
        <c:axPos val="l"/>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427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dirty="0" err="1" smtClean="0"/>
              <a:t>Satisfaction</a:t>
            </a:r>
            <a:r>
              <a:rPr lang="sl-SI" dirty="0" smtClean="0"/>
              <a:t> </a:t>
            </a:r>
            <a:r>
              <a:rPr lang="sl-SI" dirty="0" err="1" smtClean="0"/>
              <a:t>With</a:t>
            </a:r>
            <a:r>
              <a:rPr lang="sl-SI" baseline="0" dirty="0" smtClean="0"/>
              <a:t> </a:t>
            </a:r>
            <a:r>
              <a:rPr lang="sl-SI" baseline="0" dirty="0" err="1" smtClean="0"/>
              <a:t>The</a:t>
            </a:r>
            <a:r>
              <a:rPr lang="sl-SI" baseline="0" dirty="0" smtClean="0"/>
              <a:t> </a:t>
            </a:r>
            <a:r>
              <a:rPr lang="sl-SI" baseline="0" dirty="0" err="1" smtClean="0"/>
              <a:t>Educational</a:t>
            </a:r>
            <a:r>
              <a:rPr lang="sl-SI" baseline="0" dirty="0" smtClean="0"/>
              <a:t> </a:t>
            </a:r>
            <a:r>
              <a:rPr lang="sl-SI" baseline="0" dirty="0" err="1" smtClean="0"/>
              <a:t>Impact</a:t>
            </a:r>
            <a:endParaRPr lang="sl-SI" dirty="0"/>
          </a:p>
        </c:rich>
      </c:tx>
      <c:layout/>
      <c:overlay val="0"/>
      <c:spPr>
        <a:noFill/>
        <a:ln>
          <a:noFill/>
        </a:ln>
        <a:effectLst/>
      </c:spPr>
    </c:title>
    <c:autoTitleDeleted val="0"/>
    <c:plotArea>
      <c:layout/>
      <c:barChart>
        <c:barDir val="col"/>
        <c:grouping val="clustered"/>
        <c:varyColors val="0"/>
        <c:ser>
          <c:idx val="0"/>
          <c:order val="0"/>
          <c:tx>
            <c:strRef>
              <c:f>'Pedag. Impact'!$B$3</c:f>
              <c:strCache>
                <c:ptCount val="1"/>
                <c:pt idx="0">
                  <c:v>SAT1</c:v>
                </c:pt>
              </c:strCache>
            </c:strRef>
          </c:tx>
          <c:spPr>
            <a:solidFill>
              <a:schemeClr val="accent1"/>
            </a:solidFill>
            <a:ln>
              <a:noFill/>
            </a:ln>
            <a:effectLst/>
          </c:spPr>
          <c:invertIfNegative val="0"/>
          <c:val>
            <c:numRef>
              <c:f>'Pedag. Impact'!$C$3:$I$3</c:f>
              <c:numCache>
                <c:formatCode>General</c:formatCode>
                <c:ptCount val="7"/>
                <c:pt idx="0">
                  <c:v>0.0</c:v>
                </c:pt>
                <c:pt idx="1">
                  <c:v>2.0</c:v>
                </c:pt>
                <c:pt idx="2">
                  <c:v>3.9</c:v>
                </c:pt>
                <c:pt idx="3">
                  <c:v>5.9</c:v>
                </c:pt>
                <c:pt idx="4">
                  <c:v>11.8</c:v>
                </c:pt>
                <c:pt idx="5">
                  <c:v>49.0</c:v>
                </c:pt>
                <c:pt idx="6">
                  <c:v>27.5</c:v>
                </c:pt>
              </c:numCache>
            </c:numRef>
          </c:val>
        </c:ser>
        <c:ser>
          <c:idx val="1"/>
          <c:order val="1"/>
          <c:tx>
            <c:strRef>
              <c:f>'Pedag. Impact'!$B$4</c:f>
              <c:strCache>
                <c:ptCount val="1"/>
                <c:pt idx="0">
                  <c:v>SAT2</c:v>
                </c:pt>
              </c:strCache>
            </c:strRef>
          </c:tx>
          <c:spPr>
            <a:solidFill>
              <a:schemeClr val="accent2"/>
            </a:solidFill>
            <a:ln>
              <a:noFill/>
            </a:ln>
            <a:effectLst/>
          </c:spPr>
          <c:invertIfNegative val="0"/>
          <c:val>
            <c:numRef>
              <c:f>'Pedag. Impact'!$C$4:$I$4</c:f>
              <c:numCache>
                <c:formatCode>General</c:formatCode>
                <c:ptCount val="7"/>
                <c:pt idx="0">
                  <c:v>0.0</c:v>
                </c:pt>
                <c:pt idx="1">
                  <c:v>2.0</c:v>
                </c:pt>
                <c:pt idx="2">
                  <c:v>3.9</c:v>
                </c:pt>
                <c:pt idx="3">
                  <c:v>2.0</c:v>
                </c:pt>
                <c:pt idx="4">
                  <c:v>15.7</c:v>
                </c:pt>
                <c:pt idx="5">
                  <c:v>39.2</c:v>
                </c:pt>
                <c:pt idx="6">
                  <c:v>37.3</c:v>
                </c:pt>
              </c:numCache>
            </c:numRef>
          </c:val>
        </c:ser>
        <c:ser>
          <c:idx val="2"/>
          <c:order val="2"/>
          <c:tx>
            <c:strRef>
              <c:f>'Pedag. Impact'!$B$5</c:f>
              <c:strCache>
                <c:ptCount val="1"/>
                <c:pt idx="0">
                  <c:v>SAT3</c:v>
                </c:pt>
              </c:strCache>
            </c:strRef>
          </c:tx>
          <c:spPr>
            <a:solidFill>
              <a:schemeClr val="accent3"/>
            </a:solidFill>
            <a:ln>
              <a:noFill/>
            </a:ln>
            <a:effectLst/>
          </c:spPr>
          <c:invertIfNegative val="0"/>
          <c:val>
            <c:numRef>
              <c:f>'Pedag. Impact'!$C$5:$I$5</c:f>
              <c:numCache>
                <c:formatCode>General</c:formatCode>
                <c:ptCount val="7"/>
                <c:pt idx="0">
                  <c:v>0.0</c:v>
                </c:pt>
                <c:pt idx="1">
                  <c:v>0.0</c:v>
                </c:pt>
                <c:pt idx="2">
                  <c:v>2.0</c:v>
                </c:pt>
                <c:pt idx="3">
                  <c:v>3.9</c:v>
                </c:pt>
                <c:pt idx="4">
                  <c:v>13.7</c:v>
                </c:pt>
                <c:pt idx="5">
                  <c:v>35.3</c:v>
                </c:pt>
                <c:pt idx="6">
                  <c:v>45.1</c:v>
                </c:pt>
              </c:numCache>
            </c:numRef>
          </c:val>
        </c:ser>
        <c:dLbls>
          <c:showLegendKey val="0"/>
          <c:showVal val="0"/>
          <c:showCatName val="0"/>
          <c:showSerName val="0"/>
          <c:showPercent val="0"/>
          <c:showBubbleSize val="0"/>
        </c:dLbls>
        <c:gapWidth val="219"/>
        <c:overlap val="-27"/>
        <c:axId val="2054411160"/>
        <c:axId val="2075472904"/>
      </c:barChart>
      <c:catAx>
        <c:axId val="2054411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472904"/>
        <c:crosses val="autoZero"/>
        <c:auto val="1"/>
        <c:lblAlgn val="ctr"/>
        <c:lblOffset val="100"/>
        <c:noMultiLvlLbl val="0"/>
      </c:catAx>
      <c:valAx>
        <c:axId val="2075472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4411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dirty="0" err="1" smtClean="0"/>
              <a:t>Educational</a:t>
            </a:r>
            <a:r>
              <a:rPr lang="sl-SI" baseline="0" dirty="0" smtClean="0"/>
              <a:t> </a:t>
            </a:r>
            <a:r>
              <a:rPr lang="sl-SI" baseline="0" dirty="0" err="1" smtClean="0"/>
              <a:t>Impact</a:t>
            </a:r>
            <a:endParaRPr lang="sl-SI" dirty="0"/>
          </a:p>
        </c:rich>
      </c:tx>
      <c:layout/>
      <c:overlay val="0"/>
      <c:spPr>
        <a:noFill/>
        <a:ln>
          <a:noFill/>
        </a:ln>
        <a:effectLst/>
      </c:spPr>
    </c:title>
    <c:autoTitleDeleted val="0"/>
    <c:plotArea>
      <c:layout/>
      <c:barChart>
        <c:barDir val="col"/>
        <c:grouping val="clustered"/>
        <c:varyColors val="0"/>
        <c:ser>
          <c:idx val="0"/>
          <c:order val="0"/>
          <c:tx>
            <c:strRef>
              <c:f>'Pedag. Impact'!$B$6</c:f>
              <c:strCache>
                <c:ptCount val="1"/>
                <c:pt idx="0">
                  <c:v>PedagImp1</c:v>
                </c:pt>
              </c:strCache>
            </c:strRef>
          </c:tx>
          <c:spPr>
            <a:solidFill>
              <a:schemeClr val="accent1"/>
            </a:solidFill>
            <a:ln>
              <a:noFill/>
            </a:ln>
            <a:effectLst/>
          </c:spPr>
          <c:invertIfNegative val="0"/>
          <c:cat>
            <c:numRef>
              <c:f>'Pedag. Impact'!$C$2:$I$2</c:f>
              <c:numCache>
                <c:formatCode>General</c:formatCode>
                <c:ptCount val="7"/>
                <c:pt idx="0">
                  <c:v>1.0</c:v>
                </c:pt>
                <c:pt idx="1">
                  <c:v>2.0</c:v>
                </c:pt>
                <c:pt idx="2">
                  <c:v>3.0</c:v>
                </c:pt>
                <c:pt idx="3">
                  <c:v>4.0</c:v>
                </c:pt>
                <c:pt idx="4">
                  <c:v>5.0</c:v>
                </c:pt>
                <c:pt idx="5">
                  <c:v>6.0</c:v>
                </c:pt>
                <c:pt idx="6">
                  <c:v>7.0</c:v>
                </c:pt>
              </c:numCache>
            </c:numRef>
          </c:cat>
          <c:val>
            <c:numRef>
              <c:f>'Pedag. Impact'!$C$6:$I$6</c:f>
              <c:numCache>
                <c:formatCode>General</c:formatCode>
                <c:ptCount val="7"/>
                <c:pt idx="0">
                  <c:v>0.0</c:v>
                </c:pt>
                <c:pt idx="1">
                  <c:v>2.0</c:v>
                </c:pt>
                <c:pt idx="2">
                  <c:v>0.0</c:v>
                </c:pt>
                <c:pt idx="3">
                  <c:v>0.0</c:v>
                </c:pt>
                <c:pt idx="4">
                  <c:v>8.0</c:v>
                </c:pt>
                <c:pt idx="5">
                  <c:v>44.0</c:v>
                </c:pt>
                <c:pt idx="6">
                  <c:v>46.0</c:v>
                </c:pt>
              </c:numCache>
            </c:numRef>
          </c:val>
        </c:ser>
        <c:ser>
          <c:idx val="1"/>
          <c:order val="1"/>
          <c:tx>
            <c:strRef>
              <c:f>'Pedag. Impact'!$B$7</c:f>
              <c:strCache>
                <c:ptCount val="1"/>
                <c:pt idx="0">
                  <c:v>PedagImp2</c:v>
                </c:pt>
              </c:strCache>
            </c:strRef>
          </c:tx>
          <c:spPr>
            <a:solidFill>
              <a:schemeClr val="accent2"/>
            </a:solidFill>
            <a:ln>
              <a:noFill/>
            </a:ln>
            <a:effectLst/>
          </c:spPr>
          <c:invertIfNegative val="0"/>
          <c:cat>
            <c:numRef>
              <c:f>'Pedag. Impact'!$C$2:$I$2</c:f>
              <c:numCache>
                <c:formatCode>General</c:formatCode>
                <c:ptCount val="7"/>
                <c:pt idx="0">
                  <c:v>1.0</c:v>
                </c:pt>
                <c:pt idx="1">
                  <c:v>2.0</c:v>
                </c:pt>
                <c:pt idx="2">
                  <c:v>3.0</c:v>
                </c:pt>
                <c:pt idx="3">
                  <c:v>4.0</c:v>
                </c:pt>
                <c:pt idx="4">
                  <c:v>5.0</c:v>
                </c:pt>
                <c:pt idx="5">
                  <c:v>6.0</c:v>
                </c:pt>
                <c:pt idx="6">
                  <c:v>7.0</c:v>
                </c:pt>
              </c:numCache>
            </c:numRef>
          </c:cat>
          <c:val>
            <c:numRef>
              <c:f>'Pedag. Impact'!$C$7:$I$7</c:f>
              <c:numCache>
                <c:formatCode>General</c:formatCode>
                <c:ptCount val="7"/>
                <c:pt idx="0">
                  <c:v>0.0</c:v>
                </c:pt>
                <c:pt idx="1">
                  <c:v>2.0</c:v>
                </c:pt>
                <c:pt idx="2">
                  <c:v>0.0</c:v>
                </c:pt>
                <c:pt idx="3">
                  <c:v>4.0</c:v>
                </c:pt>
                <c:pt idx="4">
                  <c:v>8.0</c:v>
                </c:pt>
                <c:pt idx="5">
                  <c:v>48.0</c:v>
                </c:pt>
                <c:pt idx="6">
                  <c:v>38.0</c:v>
                </c:pt>
              </c:numCache>
            </c:numRef>
          </c:val>
        </c:ser>
        <c:ser>
          <c:idx val="2"/>
          <c:order val="2"/>
          <c:tx>
            <c:strRef>
              <c:f>'Pedag. Impact'!$B$8</c:f>
              <c:strCache>
                <c:ptCount val="1"/>
                <c:pt idx="0">
                  <c:v>PedagImp3</c:v>
                </c:pt>
              </c:strCache>
            </c:strRef>
          </c:tx>
          <c:spPr>
            <a:solidFill>
              <a:schemeClr val="accent3"/>
            </a:solidFill>
            <a:ln>
              <a:noFill/>
            </a:ln>
            <a:effectLst/>
          </c:spPr>
          <c:invertIfNegative val="0"/>
          <c:cat>
            <c:numRef>
              <c:f>'Pedag. Impact'!$C$2:$I$2</c:f>
              <c:numCache>
                <c:formatCode>General</c:formatCode>
                <c:ptCount val="7"/>
                <c:pt idx="0">
                  <c:v>1.0</c:v>
                </c:pt>
                <c:pt idx="1">
                  <c:v>2.0</c:v>
                </c:pt>
                <c:pt idx="2">
                  <c:v>3.0</c:v>
                </c:pt>
                <c:pt idx="3">
                  <c:v>4.0</c:v>
                </c:pt>
                <c:pt idx="4">
                  <c:v>5.0</c:v>
                </c:pt>
                <c:pt idx="5">
                  <c:v>6.0</c:v>
                </c:pt>
                <c:pt idx="6">
                  <c:v>7.0</c:v>
                </c:pt>
              </c:numCache>
            </c:numRef>
          </c:cat>
          <c:val>
            <c:numRef>
              <c:f>'Pedag. Impact'!$C$8:$I$8</c:f>
              <c:numCache>
                <c:formatCode>General</c:formatCode>
                <c:ptCount val="7"/>
                <c:pt idx="0">
                  <c:v>0.0</c:v>
                </c:pt>
                <c:pt idx="1">
                  <c:v>6.0</c:v>
                </c:pt>
                <c:pt idx="2">
                  <c:v>0.0</c:v>
                </c:pt>
                <c:pt idx="3">
                  <c:v>10.0</c:v>
                </c:pt>
                <c:pt idx="4">
                  <c:v>24.0</c:v>
                </c:pt>
                <c:pt idx="5">
                  <c:v>30.0</c:v>
                </c:pt>
                <c:pt idx="6">
                  <c:v>30.0</c:v>
                </c:pt>
              </c:numCache>
            </c:numRef>
          </c:val>
        </c:ser>
        <c:ser>
          <c:idx val="3"/>
          <c:order val="3"/>
          <c:tx>
            <c:strRef>
              <c:f>'Pedag. Impact'!$B$9</c:f>
              <c:strCache>
                <c:ptCount val="1"/>
                <c:pt idx="0">
                  <c:v>PedagImp4</c:v>
                </c:pt>
              </c:strCache>
            </c:strRef>
          </c:tx>
          <c:spPr>
            <a:solidFill>
              <a:schemeClr val="accent4"/>
            </a:solidFill>
            <a:ln>
              <a:noFill/>
            </a:ln>
            <a:effectLst/>
          </c:spPr>
          <c:invertIfNegative val="0"/>
          <c:cat>
            <c:numRef>
              <c:f>'Pedag. Impact'!$C$2:$I$2</c:f>
              <c:numCache>
                <c:formatCode>General</c:formatCode>
                <c:ptCount val="7"/>
                <c:pt idx="0">
                  <c:v>1.0</c:v>
                </c:pt>
                <c:pt idx="1">
                  <c:v>2.0</c:v>
                </c:pt>
                <c:pt idx="2">
                  <c:v>3.0</c:v>
                </c:pt>
                <c:pt idx="3">
                  <c:v>4.0</c:v>
                </c:pt>
                <c:pt idx="4">
                  <c:v>5.0</c:v>
                </c:pt>
                <c:pt idx="5">
                  <c:v>6.0</c:v>
                </c:pt>
                <c:pt idx="6">
                  <c:v>7.0</c:v>
                </c:pt>
              </c:numCache>
            </c:numRef>
          </c:cat>
          <c:val>
            <c:numRef>
              <c:f>'Pedag. Impact'!$C$9:$I$9</c:f>
              <c:numCache>
                <c:formatCode>General</c:formatCode>
                <c:ptCount val="7"/>
                <c:pt idx="0">
                  <c:v>0.0</c:v>
                </c:pt>
                <c:pt idx="1">
                  <c:v>6.0</c:v>
                </c:pt>
                <c:pt idx="2">
                  <c:v>2.0</c:v>
                </c:pt>
                <c:pt idx="3">
                  <c:v>10.0</c:v>
                </c:pt>
                <c:pt idx="4">
                  <c:v>30.0</c:v>
                </c:pt>
                <c:pt idx="5">
                  <c:v>22.0</c:v>
                </c:pt>
                <c:pt idx="6">
                  <c:v>30.0</c:v>
                </c:pt>
              </c:numCache>
            </c:numRef>
          </c:val>
        </c:ser>
        <c:ser>
          <c:idx val="4"/>
          <c:order val="4"/>
          <c:tx>
            <c:strRef>
              <c:f>'Pedag. Impact'!$B$10</c:f>
              <c:strCache>
                <c:ptCount val="1"/>
                <c:pt idx="0">
                  <c:v>PedagImp5</c:v>
                </c:pt>
              </c:strCache>
            </c:strRef>
          </c:tx>
          <c:spPr>
            <a:solidFill>
              <a:schemeClr val="accent5"/>
            </a:solidFill>
            <a:ln>
              <a:noFill/>
            </a:ln>
            <a:effectLst/>
          </c:spPr>
          <c:invertIfNegative val="0"/>
          <c:cat>
            <c:numRef>
              <c:f>'Pedag. Impact'!$C$2:$I$2</c:f>
              <c:numCache>
                <c:formatCode>General</c:formatCode>
                <c:ptCount val="7"/>
                <c:pt idx="0">
                  <c:v>1.0</c:v>
                </c:pt>
                <c:pt idx="1">
                  <c:v>2.0</c:v>
                </c:pt>
                <c:pt idx="2">
                  <c:v>3.0</c:v>
                </c:pt>
                <c:pt idx="3">
                  <c:v>4.0</c:v>
                </c:pt>
                <c:pt idx="4">
                  <c:v>5.0</c:v>
                </c:pt>
                <c:pt idx="5">
                  <c:v>6.0</c:v>
                </c:pt>
                <c:pt idx="6">
                  <c:v>7.0</c:v>
                </c:pt>
              </c:numCache>
            </c:numRef>
          </c:cat>
          <c:val>
            <c:numRef>
              <c:f>'Pedag. Impact'!$C$10:$I$10</c:f>
              <c:numCache>
                <c:formatCode>General</c:formatCode>
                <c:ptCount val="7"/>
                <c:pt idx="0">
                  <c:v>0.0</c:v>
                </c:pt>
                <c:pt idx="1">
                  <c:v>2.0</c:v>
                </c:pt>
                <c:pt idx="2">
                  <c:v>4.0</c:v>
                </c:pt>
                <c:pt idx="3">
                  <c:v>0.0</c:v>
                </c:pt>
                <c:pt idx="4">
                  <c:v>14.0</c:v>
                </c:pt>
                <c:pt idx="5">
                  <c:v>46.0</c:v>
                </c:pt>
                <c:pt idx="6">
                  <c:v>34.0</c:v>
                </c:pt>
              </c:numCache>
            </c:numRef>
          </c:val>
        </c:ser>
        <c:ser>
          <c:idx val="5"/>
          <c:order val="5"/>
          <c:tx>
            <c:strRef>
              <c:f>'Pedag. Impact'!$B$11</c:f>
              <c:strCache>
                <c:ptCount val="1"/>
                <c:pt idx="0">
                  <c:v>PedagImp6</c:v>
                </c:pt>
              </c:strCache>
            </c:strRef>
          </c:tx>
          <c:spPr>
            <a:solidFill>
              <a:schemeClr val="accent6"/>
            </a:solidFill>
            <a:ln>
              <a:noFill/>
            </a:ln>
            <a:effectLst/>
          </c:spPr>
          <c:invertIfNegative val="0"/>
          <c:cat>
            <c:numRef>
              <c:f>'Pedag. Impact'!$C$2:$I$2</c:f>
              <c:numCache>
                <c:formatCode>General</c:formatCode>
                <c:ptCount val="7"/>
                <c:pt idx="0">
                  <c:v>1.0</c:v>
                </c:pt>
                <c:pt idx="1">
                  <c:v>2.0</c:v>
                </c:pt>
                <c:pt idx="2">
                  <c:v>3.0</c:v>
                </c:pt>
                <c:pt idx="3">
                  <c:v>4.0</c:v>
                </c:pt>
                <c:pt idx="4">
                  <c:v>5.0</c:v>
                </c:pt>
                <c:pt idx="5">
                  <c:v>6.0</c:v>
                </c:pt>
                <c:pt idx="6">
                  <c:v>7.0</c:v>
                </c:pt>
              </c:numCache>
            </c:numRef>
          </c:cat>
          <c:val>
            <c:numRef>
              <c:f>'Pedag. Impact'!$C$11:$I$11</c:f>
              <c:numCache>
                <c:formatCode>General</c:formatCode>
                <c:ptCount val="7"/>
                <c:pt idx="0">
                  <c:v>0.0</c:v>
                </c:pt>
                <c:pt idx="1">
                  <c:v>10.0</c:v>
                </c:pt>
                <c:pt idx="2">
                  <c:v>0.0</c:v>
                </c:pt>
                <c:pt idx="3">
                  <c:v>14.0</c:v>
                </c:pt>
                <c:pt idx="4">
                  <c:v>14.0</c:v>
                </c:pt>
                <c:pt idx="5">
                  <c:v>30.0</c:v>
                </c:pt>
                <c:pt idx="6">
                  <c:v>32.0</c:v>
                </c:pt>
              </c:numCache>
            </c:numRef>
          </c:val>
        </c:ser>
        <c:ser>
          <c:idx val="6"/>
          <c:order val="6"/>
          <c:tx>
            <c:strRef>
              <c:f>'Pedag. Impact'!$B$12</c:f>
              <c:strCache>
                <c:ptCount val="1"/>
                <c:pt idx="0">
                  <c:v>PedagImp7</c:v>
                </c:pt>
              </c:strCache>
            </c:strRef>
          </c:tx>
          <c:spPr>
            <a:solidFill>
              <a:schemeClr val="accent1">
                <a:lumMod val="60000"/>
              </a:schemeClr>
            </a:solidFill>
            <a:ln>
              <a:noFill/>
            </a:ln>
            <a:effectLst/>
          </c:spPr>
          <c:invertIfNegative val="0"/>
          <c:cat>
            <c:numRef>
              <c:f>'Pedag. Impact'!$C$2:$I$2</c:f>
              <c:numCache>
                <c:formatCode>General</c:formatCode>
                <c:ptCount val="7"/>
                <c:pt idx="0">
                  <c:v>1.0</c:v>
                </c:pt>
                <c:pt idx="1">
                  <c:v>2.0</c:v>
                </c:pt>
                <c:pt idx="2">
                  <c:v>3.0</c:v>
                </c:pt>
                <c:pt idx="3">
                  <c:v>4.0</c:v>
                </c:pt>
                <c:pt idx="4">
                  <c:v>5.0</c:v>
                </c:pt>
                <c:pt idx="5">
                  <c:v>6.0</c:v>
                </c:pt>
                <c:pt idx="6">
                  <c:v>7.0</c:v>
                </c:pt>
              </c:numCache>
            </c:numRef>
          </c:cat>
          <c:val>
            <c:numRef>
              <c:f>'Pedag. Impact'!$C$12:$I$12</c:f>
              <c:numCache>
                <c:formatCode>General</c:formatCode>
                <c:ptCount val="7"/>
                <c:pt idx="0">
                  <c:v>0.0</c:v>
                </c:pt>
                <c:pt idx="1">
                  <c:v>0.0</c:v>
                </c:pt>
                <c:pt idx="2">
                  <c:v>6.0</c:v>
                </c:pt>
                <c:pt idx="3">
                  <c:v>4.0</c:v>
                </c:pt>
                <c:pt idx="4">
                  <c:v>4.0</c:v>
                </c:pt>
                <c:pt idx="5">
                  <c:v>42.0</c:v>
                </c:pt>
                <c:pt idx="6">
                  <c:v>44.0</c:v>
                </c:pt>
              </c:numCache>
            </c:numRef>
          </c:val>
        </c:ser>
        <c:dLbls>
          <c:showLegendKey val="0"/>
          <c:showVal val="0"/>
          <c:showCatName val="0"/>
          <c:showSerName val="0"/>
          <c:showPercent val="0"/>
          <c:showBubbleSize val="0"/>
        </c:dLbls>
        <c:gapWidth val="219"/>
        <c:overlap val="-27"/>
        <c:axId val="2053832104"/>
        <c:axId val="2121862360"/>
      </c:barChart>
      <c:catAx>
        <c:axId val="2053832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862360"/>
        <c:crosses val="autoZero"/>
        <c:auto val="1"/>
        <c:lblAlgn val="ctr"/>
        <c:lblOffset val="100"/>
        <c:noMultiLvlLbl val="0"/>
      </c:catAx>
      <c:valAx>
        <c:axId val="2121862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3832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Effort Expectancy</a:t>
            </a:r>
          </a:p>
        </c:rich>
      </c:tx>
      <c:layout/>
      <c:overlay val="0"/>
      <c:spPr>
        <a:noFill/>
        <a:ln>
          <a:noFill/>
        </a:ln>
        <a:effectLst/>
      </c:spPr>
    </c:title>
    <c:autoTitleDeleted val="0"/>
    <c:plotArea>
      <c:layout/>
      <c:barChart>
        <c:barDir val="col"/>
        <c:grouping val="clustered"/>
        <c:varyColors val="0"/>
        <c:ser>
          <c:idx val="0"/>
          <c:order val="0"/>
          <c:tx>
            <c:strRef>
              <c:f>UTAUT!$B$6</c:f>
              <c:strCache>
                <c:ptCount val="1"/>
                <c:pt idx="0">
                  <c:v>EE1</c:v>
                </c:pt>
              </c:strCache>
            </c:strRef>
          </c:tx>
          <c:spPr>
            <a:solidFill>
              <a:schemeClr val="accent1"/>
            </a:solidFill>
            <a:ln>
              <a:noFill/>
            </a:ln>
            <a:effectLst/>
          </c:spPr>
          <c:invertIfNegative val="0"/>
          <c:val>
            <c:numRef>
              <c:f>UTAUT!$C$6:$I$6</c:f>
              <c:numCache>
                <c:formatCode>General</c:formatCode>
                <c:ptCount val="7"/>
                <c:pt idx="0">
                  <c:v>1.7</c:v>
                </c:pt>
                <c:pt idx="1">
                  <c:v>3.4</c:v>
                </c:pt>
                <c:pt idx="2">
                  <c:v>1.7</c:v>
                </c:pt>
                <c:pt idx="3">
                  <c:v>0.0</c:v>
                </c:pt>
                <c:pt idx="4">
                  <c:v>13.8</c:v>
                </c:pt>
                <c:pt idx="5">
                  <c:v>46.6</c:v>
                </c:pt>
                <c:pt idx="6">
                  <c:v>32.8</c:v>
                </c:pt>
              </c:numCache>
            </c:numRef>
          </c:val>
        </c:ser>
        <c:ser>
          <c:idx val="1"/>
          <c:order val="1"/>
          <c:tx>
            <c:strRef>
              <c:f>UTAUT!$B$7</c:f>
              <c:strCache>
                <c:ptCount val="1"/>
                <c:pt idx="0">
                  <c:v>EE2</c:v>
                </c:pt>
              </c:strCache>
            </c:strRef>
          </c:tx>
          <c:spPr>
            <a:solidFill>
              <a:schemeClr val="accent2"/>
            </a:solidFill>
            <a:ln>
              <a:noFill/>
            </a:ln>
            <a:effectLst/>
          </c:spPr>
          <c:invertIfNegative val="0"/>
          <c:val>
            <c:numRef>
              <c:f>UTAUT!$C$7:$I$7</c:f>
              <c:numCache>
                <c:formatCode>General</c:formatCode>
                <c:ptCount val="7"/>
                <c:pt idx="0">
                  <c:v>1.7</c:v>
                </c:pt>
                <c:pt idx="1">
                  <c:v>8.6</c:v>
                </c:pt>
                <c:pt idx="2">
                  <c:v>5.2</c:v>
                </c:pt>
                <c:pt idx="3">
                  <c:v>5.2</c:v>
                </c:pt>
                <c:pt idx="4">
                  <c:v>17.2</c:v>
                </c:pt>
                <c:pt idx="5">
                  <c:v>34.5</c:v>
                </c:pt>
                <c:pt idx="6">
                  <c:v>27.6</c:v>
                </c:pt>
              </c:numCache>
            </c:numRef>
          </c:val>
        </c:ser>
        <c:ser>
          <c:idx val="2"/>
          <c:order val="2"/>
          <c:tx>
            <c:strRef>
              <c:f>UTAUT!$B$8</c:f>
              <c:strCache>
                <c:ptCount val="1"/>
                <c:pt idx="0">
                  <c:v>EE3</c:v>
                </c:pt>
              </c:strCache>
            </c:strRef>
          </c:tx>
          <c:spPr>
            <a:solidFill>
              <a:schemeClr val="accent3"/>
            </a:solidFill>
            <a:ln>
              <a:noFill/>
            </a:ln>
            <a:effectLst/>
          </c:spPr>
          <c:invertIfNegative val="0"/>
          <c:val>
            <c:numRef>
              <c:f>UTAUT!$C$8:$I$8</c:f>
              <c:numCache>
                <c:formatCode>General</c:formatCode>
                <c:ptCount val="7"/>
                <c:pt idx="0">
                  <c:v>1.7</c:v>
                </c:pt>
                <c:pt idx="1">
                  <c:v>6.9</c:v>
                </c:pt>
                <c:pt idx="2">
                  <c:v>3.4</c:v>
                </c:pt>
                <c:pt idx="3">
                  <c:v>3.4</c:v>
                </c:pt>
                <c:pt idx="4">
                  <c:v>27.6</c:v>
                </c:pt>
                <c:pt idx="5">
                  <c:v>31.0</c:v>
                </c:pt>
                <c:pt idx="6">
                  <c:v>25.9</c:v>
                </c:pt>
              </c:numCache>
            </c:numRef>
          </c:val>
        </c:ser>
        <c:ser>
          <c:idx val="3"/>
          <c:order val="3"/>
          <c:tx>
            <c:strRef>
              <c:f>UTAUT!$B$9</c:f>
              <c:strCache>
                <c:ptCount val="1"/>
                <c:pt idx="0">
                  <c:v>EE4</c:v>
                </c:pt>
              </c:strCache>
            </c:strRef>
          </c:tx>
          <c:spPr>
            <a:solidFill>
              <a:schemeClr val="accent4"/>
            </a:solidFill>
            <a:ln>
              <a:noFill/>
            </a:ln>
            <a:effectLst/>
          </c:spPr>
          <c:invertIfNegative val="0"/>
          <c:val>
            <c:numRef>
              <c:f>UTAUT!$C$9:$I$9</c:f>
              <c:numCache>
                <c:formatCode>General</c:formatCode>
                <c:ptCount val="7"/>
                <c:pt idx="0">
                  <c:v>1.7</c:v>
                </c:pt>
                <c:pt idx="1">
                  <c:v>6.9</c:v>
                </c:pt>
                <c:pt idx="2">
                  <c:v>5.2</c:v>
                </c:pt>
                <c:pt idx="3">
                  <c:v>5.2</c:v>
                </c:pt>
                <c:pt idx="4">
                  <c:v>25.9</c:v>
                </c:pt>
                <c:pt idx="5">
                  <c:v>36.2</c:v>
                </c:pt>
                <c:pt idx="6">
                  <c:v>19.0</c:v>
                </c:pt>
              </c:numCache>
            </c:numRef>
          </c:val>
        </c:ser>
        <c:dLbls>
          <c:showLegendKey val="0"/>
          <c:showVal val="0"/>
          <c:showCatName val="0"/>
          <c:showSerName val="0"/>
          <c:showPercent val="0"/>
          <c:showBubbleSize val="0"/>
        </c:dLbls>
        <c:gapWidth val="219"/>
        <c:overlap val="-27"/>
        <c:axId val="2139207288"/>
        <c:axId val="2139211000"/>
      </c:barChart>
      <c:catAx>
        <c:axId val="2139207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9211000"/>
        <c:crosses val="autoZero"/>
        <c:auto val="1"/>
        <c:lblAlgn val="ctr"/>
        <c:lblOffset val="100"/>
        <c:noMultiLvlLbl val="0"/>
      </c:catAx>
      <c:valAx>
        <c:axId val="2139211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9207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Social Influence</a:t>
            </a:r>
          </a:p>
        </c:rich>
      </c:tx>
      <c:layout/>
      <c:overlay val="0"/>
      <c:spPr>
        <a:noFill/>
        <a:ln>
          <a:noFill/>
        </a:ln>
        <a:effectLst/>
      </c:spPr>
    </c:title>
    <c:autoTitleDeleted val="0"/>
    <c:plotArea>
      <c:layout/>
      <c:barChart>
        <c:barDir val="col"/>
        <c:grouping val="clustered"/>
        <c:varyColors val="0"/>
        <c:ser>
          <c:idx val="0"/>
          <c:order val="0"/>
          <c:tx>
            <c:strRef>
              <c:f>UTAUT!$B$14</c:f>
              <c:strCache>
                <c:ptCount val="1"/>
                <c:pt idx="0">
                  <c:v>SI1</c:v>
                </c:pt>
              </c:strCache>
            </c:strRef>
          </c:tx>
          <c:spPr>
            <a:solidFill>
              <a:schemeClr val="accent1"/>
            </a:solidFill>
            <a:ln>
              <a:noFill/>
            </a:ln>
            <a:effectLst/>
          </c:spPr>
          <c:invertIfNegative val="0"/>
          <c:val>
            <c:numRef>
              <c:f>UTAUT!$C$14:$I$14</c:f>
              <c:numCache>
                <c:formatCode>General</c:formatCode>
                <c:ptCount val="7"/>
                <c:pt idx="0">
                  <c:v>15.5</c:v>
                </c:pt>
                <c:pt idx="1">
                  <c:v>17.2</c:v>
                </c:pt>
                <c:pt idx="2">
                  <c:v>5.2</c:v>
                </c:pt>
                <c:pt idx="3">
                  <c:v>25.9</c:v>
                </c:pt>
                <c:pt idx="4">
                  <c:v>12.1</c:v>
                </c:pt>
                <c:pt idx="5">
                  <c:v>17.2</c:v>
                </c:pt>
                <c:pt idx="6">
                  <c:v>6.9</c:v>
                </c:pt>
              </c:numCache>
            </c:numRef>
          </c:val>
        </c:ser>
        <c:ser>
          <c:idx val="1"/>
          <c:order val="1"/>
          <c:tx>
            <c:strRef>
              <c:f>UTAUT!$B$15</c:f>
              <c:strCache>
                <c:ptCount val="1"/>
                <c:pt idx="0">
                  <c:v>SI2</c:v>
                </c:pt>
              </c:strCache>
            </c:strRef>
          </c:tx>
          <c:spPr>
            <a:solidFill>
              <a:schemeClr val="accent2"/>
            </a:solidFill>
            <a:ln>
              <a:noFill/>
            </a:ln>
            <a:effectLst/>
          </c:spPr>
          <c:invertIfNegative val="0"/>
          <c:val>
            <c:numRef>
              <c:f>UTAUT!$C$15:$I$15</c:f>
              <c:numCache>
                <c:formatCode>General</c:formatCode>
                <c:ptCount val="7"/>
                <c:pt idx="0">
                  <c:v>15.5</c:v>
                </c:pt>
                <c:pt idx="1">
                  <c:v>19.0</c:v>
                </c:pt>
                <c:pt idx="2">
                  <c:v>3.4</c:v>
                </c:pt>
                <c:pt idx="3">
                  <c:v>27.6</c:v>
                </c:pt>
                <c:pt idx="4">
                  <c:v>13.8</c:v>
                </c:pt>
                <c:pt idx="5">
                  <c:v>15.5</c:v>
                </c:pt>
                <c:pt idx="6">
                  <c:v>5.2</c:v>
                </c:pt>
              </c:numCache>
            </c:numRef>
          </c:val>
        </c:ser>
        <c:ser>
          <c:idx val="2"/>
          <c:order val="2"/>
          <c:tx>
            <c:strRef>
              <c:f>UTAUT!$B$16</c:f>
              <c:strCache>
                <c:ptCount val="1"/>
                <c:pt idx="0">
                  <c:v>SI3</c:v>
                </c:pt>
              </c:strCache>
            </c:strRef>
          </c:tx>
          <c:spPr>
            <a:solidFill>
              <a:schemeClr val="accent3"/>
            </a:solidFill>
            <a:ln>
              <a:noFill/>
            </a:ln>
            <a:effectLst/>
          </c:spPr>
          <c:invertIfNegative val="0"/>
          <c:val>
            <c:numRef>
              <c:f>UTAUT!$C$16:$I$16</c:f>
              <c:numCache>
                <c:formatCode>General</c:formatCode>
                <c:ptCount val="7"/>
                <c:pt idx="0">
                  <c:v>6.9</c:v>
                </c:pt>
                <c:pt idx="1">
                  <c:v>3.4</c:v>
                </c:pt>
                <c:pt idx="2">
                  <c:v>0.0</c:v>
                </c:pt>
                <c:pt idx="3">
                  <c:v>1.7</c:v>
                </c:pt>
                <c:pt idx="4">
                  <c:v>22.4</c:v>
                </c:pt>
                <c:pt idx="5">
                  <c:v>32.8</c:v>
                </c:pt>
                <c:pt idx="6">
                  <c:v>32.8</c:v>
                </c:pt>
              </c:numCache>
            </c:numRef>
          </c:val>
        </c:ser>
        <c:ser>
          <c:idx val="3"/>
          <c:order val="3"/>
          <c:tx>
            <c:strRef>
              <c:f>UTAUT!$B$17</c:f>
              <c:strCache>
                <c:ptCount val="1"/>
                <c:pt idx="0">
                  <c:v>SI4</c:v>
                </c:pt>
              </c:strCache>
            </c:strRef>
          </c:tx>
          <c:spPr>
            <a:solidFill>
              <a:schemeClr val="accent4"/>
            </a:solidFill>
            <a:ln>
              <a:noFill/>
            </a:ln>
            <a:effectLst/>
          </c:spPr>
          <c:invertIfNegative val="0"/>
          <c:val>
            <c:numRef>
              <c:f>UTAUT!$C$17:$I$17</c:f>
              <c:numCache>
                <c:formatCode>General</c:formatCode>
                <c:ptCount val="7"/>
                <c:pt idx="0">
                  <c:v>3.4</c:v>
                </c:pt>
                <c:pt idx="1">
                  <c:v>5.2</c:v>
                </c:pt>
                <c:pt idx="2">
                  <c:v>5.2</c:v>
                </c:pt>
                <c:pt idx="3">
                  <c:v>1.7</c:v>
                </c:pt>
                <c:pt idx="4">
                  <c:v>6.9</c:v>
                </c:pt>
                <c:pt idx="5">
                  <c:v>41.4</c:v>
                </c:pt>
                <c:pt idx="6">
                  <c:v>36.2</c:v>
                </c:pt>
              </c:numCache>
            </c:numRef>
          </c:val>
        </c:ser>
        <c:dLbls>
          <c:showLegendKey val="0"/>
          <c:showVal val="0"/>
          <c:showCatName val="0"/>
          <c:showSerName val="0"/>
          <c:showPercent val="0"/>
          <c:showBubbleSize val="0"/>
        </c:dLbls>
        <c:gapWidth val="219"/>
        <c:overlap val="-27"/>
        <c:axId val="2139458584"/>
        <c:axId val="2121136136"/>
      </c:barChart>
      <c:catAx>
        <c:axId val="2139458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136136"/>
        <c:crosses val="autoZero"/>
        <c:auto val="1"/>
        <c:lblAlgn val="ctr"/>
        <c:lblOffset val="100"/>
        <c:noMultiLvlLbl val="0"/>
      </c:catAx>
      <c:valAx>
        <c:axId val="2121136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9458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Facilitating Conditions</a:t>
            </a:r>
          </a:p>
        </c:rich>
      </c:tx>
      <c:layout/>
      <c:overlay val="0"/>
      <c:spPr>
        <a:noFill/>
        <a:ln>
          <a:noFill/>
        </a:ln>
        <a:effectLst/>
      </c:spPr>
    </c:title>
    <c:autoTitleDeleted val="0"/>
    <c:plotArea>
      <c:layout/>
      <c:barChart>
        <c:barDir val="col"/>
        <c:grouping val="clustered"/>
        <c:varyColors val="0"/>
        <c:ser>
          <c:idx val="0"/>
          <c:order val="0"/>
          <c:tx>
            <c:strRef>
              <c:f>UTAUT!$B$10</c:f>
              <c:strCache>
                <c:ptCount val="1"/>
                <c:pt idx="0">
                  <c:v>FC1</c:v>
                </c:pt>
              </c:strCache>
            </c:strRef>
          </c:tx>
          <c:spPr>
            <a:solidFill>
              <a:schemeClr val="accent1"/>
            </a:solidFill>
            <a:ln>
              <a:noFill/>
            </a:ln>
            <a:effectLst/>
          </c:spPr>
          <c:invertIfNegative val="0"/>
          <c:val>
            <c:numRef>
              <c:f>UTAUT!$C$10:$I$10</c:f>
              <c:numCache>
                <c:formatCode>General</c:formatCode>
                <c:ptCount val="7"/>
                <c:pt idx="0">
                  <c:v>3.4</c:v>
                </c:pt>
                <c:pt idx="1">
                  <c:v>13.8</c:v>
                </c:pt>
                <c:pt idx="2">
                  <c:v>8.6</c:v>
                </c:pt>
                <c:pt idx="3">
                  <c:v>5.2</c:v>
                </c:pt>
                <c:pt idx="4">
                  <c:v>24.1</c:v>
                </c:pt>
                <c:pt idx="5">
                  <c:v>27.6</c:v>
                </c:pt>
                <c:pt idx="6">
                  <c:v>17.2</c:v>
                </c:pt>
              </c:numCache>
            </c:numRef>
          </c:val>
        </c:ser>
        <c:ser>
          <c:idx val="1"/>
          <c:order val="1"/>
          <c:tx>
            <c:strRef>
              <c:f>UTAUT!$B$11</c:f>
              <c:strCache>
                <c:ptCount val="1"/>
                <c:pt idx="0">
                  <c:v>FC2</c:v>
                </c:pt>
              </c:strCache>
            </c:strRef>
          </c:tx>
          <c:spPr>
            <a:solidFill>
              <a:schemeClr val="accent2"/>
            </a:solidFill>
            <a:ln>
              <a:noFill/>
            </a:ln>
            <a:effectLst/>
          </c:spPr>
          <c:invertIfNegative val="0"/>
          <c:val>
            <c:numRef>
              <c:f>UTAUT!$C$11:$I$11</c:f>
              <c:numCache>
                <c:formatCode>General</c:formatCode>
                <c:ptCount val="7"/>
                <c:pt idx="0">
                  <c:v>5.2</c:v>
                </c:pt>
                <c:pt idx="1">
                  <c:v>6.9</c:v>
                </c:pt>
                <c:pt idx="2">
                  <c:v>10.3</c:v>
                </c:pt>
                <c:pt idx="3">
                  <c:v>5.2</c:v>
                </c:pt>
                <c:pt idx="4">
                  <c:v>20.7</c:v>
                </c:pt>
                <c:pt idx="5">
                  <c:v>27.6</c:v>
                </c:pt>
                <c:pt idx="6">
                  <c:v>24.1</c:v>
                </c:pt>
              </c:numCache>
            </c:numRef>
          </c:val>
        </c:ser>
        <c:ser>
          <c:idx val="2"/>
          <c:order val="2"/>
          <c:tx>
            <c:strRef>
              <c:f>UTAUT!$B$12</c:f>
              <c:strCache>
                <c:ptCount val="1"/>
                <c:pt idx="0">
                  <c:v>FC3</c:v>
                </c:pt>
              </c:strCache>
            </c:strRef>
          </c:tx>
          <c:spPr>
            <a:solidFill>
              <a:schemeClr val="accent3"/>
            </a:solidFill>
            <a:ln>
              <a:noFill/>
            </a:ln>
            <a:effectLst/>
          </c:spPr>
          <c:invertIfNegative val="0"/>
          <c:val>
            <c:numRef>
              <c:f>UTAUT!$C$12:$I$12</c:f>
              <c:numCache>
                <c:formatCode>General</c:formatCode>
                <c:ptCount val="7"/>
                <c:pt idx="0">
                  <c:v>17.2</c:v>
                </c:pt>
                <c:pt idx="1">
                  <c:v>34.5</c:v>
                </c:pt>
                <c:pt idx="2">
                  <c:v>13.8</c:v>
                </c:pt>
                <c:pt idx="3">
                  <c:v>12.1</c:v>
                </c:pt>
                <c:pt idx="4">
                  <c:v>8.6</c:v>
                </c:pt>
                <c:pt idx="5">
                  <c:v>5.2</c:v>
                </c:pt>
                <c:pt idx="6">
                  <c:v>8.6</c:v>
                </c:pt>
              </c:numCache>
            </c:numRef>
          </c:val>
        </c:ser>
        <c:ser>
          <c:idx val="3"/>
          <c:order val="3"/>
          <c:tx>
            <c:strRef>
              <c:f>UTAUT!$B$13</c:f>
              <c:strCache>
                <c:ptCount val="1"/>
                <c:pt idx="0">
                  <c:v>FC4</c:v>
                </c:pt>
              </c:strCache>
            </c:strRef>
          </c:tx>
          <c:spPr>
            <a:solidFill>
              <a:schemeClr val="accent4"/>
            </a:solidFill>
            <a:ln>
              <a:noFill/>
            </a:ln>
            <a:effectLst/>
          </c:spPr>
          <c:invertIfNegative val="0"/>
          <c:val>
            <c:numRef>
              <c:f>UTAUT!$C$13:$I$13</c:f>
              <c:numCache>
                <c:formatCode>General</c:formatCode>
                <c:ptCount val="7"/>
                <c:pt idx="0">
                  <c:v>8.6</c:v>
                </c:pt>
                <c:pt idx="1">
                  <c:v>15.5</c:v>
                </c:pt>
                <c:pt idx="2">
                  <c:v>5.2</c:v>
                </c:pt>
                <c:pt idx="3">
                  <c:v>10.3</c:v>
                </c:pt>
                <c:pt idx="4">
                  <c:v>22.4</c:v>
                </c:pt>
                <c:pt idx="5">
                  <c:v>31.0</c:v>
                </c:pt>
                <c:pt idx="6">
                  <c:v>6.9</c:v>
                </c:pt>
              </c:numCache>
            </c:numRef>
          </c:val>
        </c:ser>
        <c:dLbls>
          <c:showLegendKey val="0"/>
          <c:showVal val="0"/>
          <c:showCatName val="0"/>
          <c:showSerName val="0"/>
          <c:showPercent val="0"/>
          <c:showBubbleSize val="0"/>
        </c:dLbls>
        <c:gapWidth val="219"/>
        <c:overlap val="-27"/>
        <c:axId val="2121943048"/>
        <c:axId val="2080295528"/>
      </c:barChart>
      <c:catAx>
        <c:axId val="2121943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0295528"/>
        <c:crosses val="autoZero"/>
        <c:auto val="1"/>
        <c:lblAlgn val="ctr"/>
        <c:lblOffset val="100"/>
        <c:noMultiLvlLbl val="0"/>
      </c:catAx>
      <c:valAx>
        <c:axId val="2080295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943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sl-SI" sz="1400" b="0" i="0" u="none" strike="noStrike" kern="1200" spc="0" baseline="0">
                <a:solidFill>
                  <a:schemeClr val="tx1">
                    <a:lumMod val="65000"/>
                    <a:lumOff val="35000"/>
                  </a:schemeClr>
                </a:solidFill>
                <a:latin typeface="+mn-lt"/>
                <a:ea typeface="+mn-ea"/>
                <a:cs typeface="+mn-cs"/>
              </a:defRPr>
            </a:pPr>
            <a:r>
              <a:rPr lang="sl-SI"/>
              <a:t>Attitude Toward Using</a:t>
            </a:r>
          </a:p>
        </c:rich>
      </c:tx>
      <c:layout/>
      <c:overlay val="0"/>
      <c:spPr>
        <a:noFill/>
        <a:ln>
          <a:noFill/>
        </a:ln>
        <a:effectLst/>
      </c:spPr>
    </c:title>
    <c:autoTitleDeleted val="0"/>
    <c:plotArea>
      <c:layout/>
      <c:barChart>
        <c:barDir val="col"/>
        <c:grouping val="clustered"/>
        <c:varyColors val="0"/>
        <c:ser>
          <c:idx val="0"/>
          <c:order val="0"/>
          <c:tx>
            <c:strRef>
              <c:f>Behaviour!$B$6</c:f>
              <c:strCache>
                <c:ptCount val="1"/>
                <c:pt idx="0">
                  <c:v>ATU1</c:v>
                </c:pt>
              </c:strCache>
            </c:strRef>
          </c:tx>
          <c:spPr>
            <a:solidFill>
              <a:schemeClr val="accent1"/>
            </a:solidFill>
            <a:ln>
              <a:noFill/>
            </a:ln>
            <a:effectLst/>
          </c:spPr>
          <c:invertIfNegative val="0"/>
          <c:val>
            <c:numRef>
              <c:f>Behaviour!$C$6:$I$6</c:f>
              <c:numCache>
                <c:formatCode>General</c:formatCode>
                <c:ptCount val="7"/>
                <c:pt idx="0">
                  <c:v>53.4</c:v>
                </c:pt>
                <c:pt idx="1">
                  <c:v>36.2</c:v>
                </c:pt>
                <c:pt idx="2">
                  <c:v>1.7</c:v>
                </c:pt>
                <c:pt idx="3">
                  <c:v>6.9</c:v>
                </c:pt>
                <c:pt idx="4">
                  <c:v>0.0</c:v>
                </c:pt>
                <c:pt idx="5">
                  <c:v>1.7</c:v>
                </c:pt>
                <c:pt idx="6">
                  <c:v>0.0</c:v>
                </c:pt>
              </c:numCache>
            </c:numRef>
          </c:val>
        </c:ser>
        <c:ser>
          <c:idx val="1"/>
          <c:order val="1"/>
          <c:tx>
            <c:strRef>
              <c:f>Behaviour!$B$7</c:f>
              <c:strCache>
                <c:ptCount val="1"/>
                <c:pt idx="0">
                  <c:v>ATU2</c:v>
                </c:pt>
              </c:strCache>
            </c:strRef>
          </c:tx>
          <c:spPr>
            <a:solidFill>
              <a:schemeClr val="accent2"/>
            </a:solidFill>
            <a:ln>
              <a:noFill/>
            </a:ln>
            <a:effectLst/>
          </c:spPr>
          <c:invertIfNegative val="0"/>
          <c:val>
            <c:numRef>
              <c:f>Behaviour!$C$7:$I$7</c:f>
              <c:numCache>
                <c:formatCode>General</c:formatCode>
                <c:ptCount val="7"/>
                <c:pt idx="0">
                  <c:v>1.7</c:v>
                </c:pt>
                <c:pt idx="1">
                  <c:v>0.0</c:v>
                </c:pt>
                <c:pt idx="2">
                  <c:v>1.7</c:v>
                </c:pt>
                <c:pt idx="3">
                  <c:v>3.4</c:v>
                </c:pt>
                <c:pt idx="4">
                  <c:v>5.2</c:v>
                </c:pt>
                <c:pt idx="5">
                  <c:v>48.3</c:v>
                </c:pt>
                <c:pt idx="6">
                  <c:v>39.7</c:v>
                </c:pt>
              </c:numCache>
            </c:numRef>
          </c:val>
        </c:ser>
        <c:ser>
          <c:idx val="2"/>
          <c:order val="2"/>
          <c:tx>
            <c:strRef>
              <c:f>Behaviour!$B$8</c:f>
              <c:strCache>
                <c:ptCount val="1"/>
                <c:pt idx="0">
                  <c:v>ATU3</c:v>
                </c:pt>
              </c:strCache>
            </c:strRef>
          </c:tx>
          <c:spPr>
            <a:solidFill>
              <a:schemeClr val="accent3"/>
            </a:solidFill>
            <a:ln>
              <a:noFill/>
            </a:ln>
            <a:effectLst/>
          </c:spPr>
          <c:invertIfNegative val="0"/>
          <c:val>
            <c:numRef>
              <c:f>Behaviour!$C$8:$I$8</c:f>
              <c:numCache>
                <c:formatCode>General</c:formatCode>
                <c:ptCount val="7"/>
                <c:pt idx="0">
                  <c:v>1.7</c:v>
                </c:pt>
                <c:pt idx="1">
                  <c:v>1.7</c:v>
                </c:pt>
                <c:pt idx="2">
                  <c:v>1.7</c:v>
                </c:pt>
                <c:pt idx="3">
                  <c:v>3.4</c:v>
                </c:pt>
                <c:pt idx="4">
                  <c:v>13.8</c:v>
                </c:pt>
                <c:pt idx="5">
                  <c:v>37.9</c:v>
                </c:pt>
                <c:pt idx="6">
                  <c:v>39.7</c:v>
                </c:pt>
              </c:numCache>
            </c:numRef>
          </c:val>
        </c:ser>
        <c:ser>
          <c:idx val="3"/>
          <c:order val="3"/>
          <c:tx>
            <c:strRef>
              <c:f>Behaviour!$B$9</c:f>
              <c:strCache>
                <c:ptCount val="1"/>
                <c:pt idx="0">
                  <c:v>ATU4</c:v>
                </c:pt>
              </c:strCache>
            </c:strRef>
          </c:tx>
          <c:spPr>
            <a:solidFill>
              <a:schemeClr val="accent4"/>
            </a:solidFill>
            <a:ln>
              <a:noFill/>
            </a:ln>
            <a:effectLst/>
          </c:spPr>
          <c:invertIfNegative val="0"/>
          <c:val>
            <c:numRef>
              <c:f>Behaviour!$C$9:$I$9</c:f>
              <c:numCache>
                <c:formatCode>General</c:formatCode>
                <c:ptCount val="7"/>
                <c:pt idx="0">
                  <c:v>1.7</c:v>
                </c:pt>
                <c:pt idx="1">
                  <c:v>0.0</c:v>
                </c:pt>
                <c:pt idx="2">
                  <c:v>1.7</c:v>
                </c:pt>
                <c:pt idx="3">
                  <c:v>6.9</c:v>
                </c:pt>
                <c:pt idx="4">
                  <c:v>8.6</c:v>
                </c:pt>
                <c:pt idx="5">
                  <c:v>34.5</c:v>
                </c:pt>
                <c:pt idx="6">
                  <c:v>46.6</c:v>
                </c:pt>
              </c:numCache>
            </c:numRef>
          </c:val>
        </c:ser>
        <c:dLbls>
          <c:showLegendKey val="0"/>
          <c:showVal val="0"/>
          <c:showCatName val="0"/>
          <c:showSerName val="0"/>
          <c:showPercent val="0"/>
          <c:showBubbleSize val="0"/>
        </c:dLbls>
        <c:gapWidth val="219"/>
        <c:overlap val="-27"/>
        <c:axId val="2139561880"/>
        <c:axId val="2139565544"/>
      </c:barChart>
      <c:catAx>
        <c:axId val="2139561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sl-SI" sz="900" b="0" i="0" u="none" strike="noStrike" kern="1200" baseline="0">
                <a:solidFill>
                  <a:schemeClr val="tx1">
                    <a:lumMod val="65000"/>
                    <a:lumOff val="35000"/>
                  </a:schemeClr>
                </a:solidFill>
                <a:latin typeface="+mn-lt"/>
                <a:ea typeface="+mn-ea"/>
                <a:cs typeface="+mn-cs"/>
              </a:defRPr>
            </a:pPr>
            <a:endParaRPr lang="en-US"/>
          </a:p>
        </c:txPr>
        <c:crossAx val="2139565544"/>
        <c:crosses val="autoZero"/>
        <c:auto val="1"/>
        <c:lblAlgn val="ctr"/>
        <c:lblOffset val="100"/>
        <c:noMultiLvlLbl val="0"/>
      </c:catAx>
      <c:valAx>
        <c:axId val="2139565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sl-SI" sz="900" b="0" i="0" u="none" strike="noStrike" kern="1200" baseline="0">
                <a:solidFill>
                  <a:schemeClr val="tx1">
                    <a:lumMod val="65000"/>
                    <a:lumOff val="35000"/>
                  </a:schemeClr>
                </a:solidFill>
                <a:latin typeface="+mn-lt"/>
                <a:ea typeface="+mn-ea"/>
                <a:cs typeface="+mn-cs"/>
              </a:defRPr>
            </a:pPr>
            <a:endParaRPr lang="en-US"/>
          </a:p>
        </c:txPr>
        <c:crossAx val="2139561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sl-SI"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lang="sl-SI"/>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Behavioural Intentions</a:t>
            </a:r>
          </a:p>
        </c:rich>
      </c:tx>
      <c:layout/>
      <c:overlay val="0"/>
      <c:spPr>
        <a:noFill/>
        <a:ln>
          <a:noFill/>
        </a:ln>
        <a:effectLst/>
      </c:spPr>
    </c:title>
    <c:autoTitleDeleted val="0"/>
    <c:plotArea>
      <c:layout/>
      <c:barChart>
        <c:barDir val="col"/>
        <c:grouping val="clustered"/>
        <c:varyColors val="0"/>
        <c:ser>
          <c:idx val="0"/>
          <c:order val="0"/>
          <c:tx>
            <c:strRef>
              <c:f>Behaviour!$B$10</c:f>
              <c:strCache>
                <c:ptCount val="1"/>
                <c:pt idx="0">
                  <c:v>BI1</c:v>
                </c:pt>
              </c:strCache>
            </c:strRef>
          </c:tx>
          <c:spPr>
            <a:solidFill>
              <a:schemeClr val="accent1"/>
            </a:solidFill>
            <a:ln>
              <a:noFill/>
            </a:ln>
            <a:effectLst/>
          </c:spPr>
          <c:invertIfNegative val="0"/>
          <c:val>
            <c:numRef>
              <c:f>Behaviour!$C$10:$I$10</c:f>
              <c:numCache>
                <c:formatCode>General</c:formatCode>
                <c:ptCount val="7"/>
                <c:pt idx="0">
                  <c:v>1.7</c:v>
                </c:pt>
                <c:pt idx="1">
                  <c:v>1.7</c:v>
                </c:pt>
                <c:pt idx="2">
                  <c:v>1.7</c:v>
                </c:pt>
                <c:pt idx="3">
                  <c:v>3.4</c:v>
                </c:pt>
                <c:pt idx="4">
                  <c:v>0.0</c:v>
                </c:pt>
                <c:pt idx="5">
                  <c:v>31.0</c:v>
                </c:pt>
                <c:pt idx="6">
                  <c:v>60.3</c:v>
                </c:pt>
              </c:numCache>
            </c:numRef>
          </c:val>
        </c:ser>
        <c:ser>
          <c:idx val="1"/>
          <c:order val="1"/>
          <c:tx>
            <c:strRef>
              <c:f>Behaviour!$B$11</c:f>
              <c:strCache>
                <c:ptCount val="1"/>
                <c:pt idx="0">
                  <c:v>BI2</c:v>
                </c:pt>
              </c:strCache>
            </c:strRef>
          </c:tx>
          <c:spPr>
            <a:solidFill>
              <a:schemeClr val="accent2"/>
            </a:solidFill>
            <a:ln>
              <a:noFill/>
            </a:ln>
            <a:effectLst/>
          </c:spPr>
          <c:invertIfNegative val="0"/>
          <c:val>
            <c:numRef>
              <c:f>Behaviour!$C$11:$I$11</c:f>
              <c:numCache>
                <c:formatCode>General</c:formatCode>
                <c:ptCount val="7"/>
                <c:pt idx="0">
                  <c:v>1.7</c:v>
                </c:pt>
                <c:pt idx="1">
                  <c:v>1.7</c:v>
                </c:pt>
                <c:pt idx="2">
                  <c:v>1.7</c:v>
                </c:pt>
                <c:pt idx="3">
                  <c:v>3.4</c:v>
                </c:pt>
                <c:pt idx="4">
                  <c:v>3.4</c:v>
                </c:pt>
                <c:pt idx="5">
                  <c:v>29.3</c:v>
                </c:pt>
                <c:pt idx="6">
                  <c:v>58.6</c:v>
                </c:pt>
              </c:numCache>
            </c:numRef>
          </c:val>
        </c:ser>
        <c:ser>
          <c:idx val="2"/>
          <c:order val="2"/>
          <c:tx>
            <c:strRef>
              <c:f>Behaviour!$B$12</c:f>
              <c:strCache>
                <c:ptCount val="1"/>
                <c:pt idx="0">
                  <c:v>BI3</c:v>
                </c:pt>
              </c:strCache>
            </c:strRef>
          </c:tx>
          <c:spPr>
            <a:solidFill>
              <a:schemeClr val="accent3"/>
            </a:solidFill>
            <a:ln>
              <a:noFill/>
            </a:ln>
            <a:effectLst/>
          </c:spPr>
          <c:invertIfNegative val="0"/>
          <c:val>
            <c:numRef>
              <c:f>Behaviour!$C$12:$I$12</c:f>
              <c:numCache>
                <c:formatCode>General</c:formatCode>
                <c:ptCount val="7"/>
                <c:pt idx="0">
                  <c:v>1.7</c:v>
                </c:pt>
                <c:pt idx="1">
                  <c:v>1.7</c:v>
                </c:pt>
                <c:pt idx="2">
                  <c:v>1.7</c:v>
                </c:pt>
                <c:pt idx="3">
                  <c:v>1.7</c:v>
                </c:pt>
                <c:pt idx="4">
                  <c:v>1.7</c:v>
                </c:pt>
                <c:pt idx="5">
                  <c:v>32.8</c:v>
                </c:pt>
                <c:pt idx="6">
                  <c:v>58.6</c:v>
                </c:pt>
              </c:numCache>
            </c:numRef>
          </c:val>
        </c:ser>
        <c:dLbls>
          <c:showLegendKey val="0"/>
          <c:showVal val="0"/>
          <c:showCatName val="0"/>
          <c:showSerName val="0"/>
          <c:showPercent val="0"/>
          <c:showBubbleSize val="0"/>
        </c:dLbls>
        <c:gapWidth val="219"/>
        <c:overlap val="-27"/>
        <c:axId val="2075961240"/>
        <c:axId val="2141209480"/>
      </c:barChart>
      <c:catAx>
        <c:axId val="207596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1209480"/>
        <c:crosses val="autoZero"/>
        <c:auto val="1"/>
        <c:lblAlgn val="ctr"/>
        <c:lblOffset val="100"/>
        <c:noMultiLvlLbl val="0"/>
      </c:catAx>
      <c:valAx>
        <c:axId val="2141209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9612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Actual Use</a:t>
            </a:r>
          </a:p>
        </c:rich>
      </c:tx>
      <c:layout/>
      <c:overlay val="0"/>
      <c:spPr>
        <a:noFill/>
        <a:ln>
          <a:noFill/>
        </a:ln>
        <a:effectLst/>
      </c:spPr>
    </c:title>
    <c:autoTitleDeleted val="0"/>
    <c:plotArea>
      <c:layout/>
      <c:barChart>
        <c:barDir val="col"/>
        <c:grouping val="clustered"/>
        <c:varyColors val="0"/>
        <c:ser>
          <c:idx val="0"/>
          <c:order val="0"/>
          <c:tx>
            <c:strRef>
              <c:f>Behaviour!$B$3</c:f>
              <c:strCache>
                <c:ptCount val="1"/>
                <c:pt idx="0">
                  <c:v>USE1</c:v>
                </c:pt>
              </c:strCache>
            </c:strRef>
          </c:tx>
          <c:spPr>
            <a:solidFill>
              <a:schemeClr val="accent1"/>
            </a:solidFill>
            <a:ln>
              <a:noFill/>
            </a:ln>
            <a:effectLst/>
          </c:spPr>
          <c:invertIfNegative val="0"/>
          <c:val>
            <c:numRef>
              <c:f>Behaviour!$C$3:$I$3</c:f>
              <c:numCache>
                <c:formatCode>General</c:formatCode>
                <c:ptCount val="7"/>
                <c:pt idx="0">
                  <c:v>5.2</c:v>
                </c:pt>
                <c:pt idx="1">
                  <c:v>12.1</c:v>
                </c:pt>
                <c:pt idx="2">
                  <c:v>5.2</c:v>
                </c:pt>
                <c:pt idx="3">
                  <c:v>3.4</c:v>
                </c:pt>
                <c:pt idx="4">
                  <c:v>6.9</c:v>
                </c:pt>
                <c:pt idx="5">
                  <c:v>34.5</c:v>
                </c:pt>
                <c:pt idx="6">
                  <c:v>32.8</c:v>
                </c:pt>
              </c:numCache>
            </c:numRef>
          </c:val>
        </c:ser>
        <c:ser>
          <c:idx val="1"/>
          <c:order val="1"/>
          <c:tx>
            <c:strRef>
              <c:f>Behaviour!$B$4</c:f>
              <c:strCache>
                <c:ptCount val="1"/>
                <c:pt idx="0">
                  <c:v>USE2</c:v>
                </c:pt>
              </c:strCache>
            </c:strRef>
          </c:tx>
          <c:spPr>
            <a:solidFill>
              <a:schemeClr val="accent2"/>
            </a:solidFill>
            <a:ln>
              <a:noFill/>
            </a:ln>
            <a:effectLst/>
          </c:spPr>
          <c:invertIfNegative val="0"/>
          <c:val>
            <c:numRef>
              <c:f>Behaviour!$C$4:$I$4</c:f>
              <c:numCache>
                <c:formatCode>General</c:formatCode>
                <c:ptCount val="7"/>
                <c:pt idx="0">
                  <c:v>1.7</c:v>
                </c:pt>
                <c:pt idx="1">
                  <c:v>0.0</c:v>
                </c:pt>
                <c:pt idx="2">
                  <c:v>0.0</c:v>
                </c:pt>
                <c:pt idx="3">
                  <c:v>1.7</c:v>
                </c:pt>
                <c:pt idx="4">
                  <c:v>6.9</c:v>
                </c:pt>
                <c:pt idx="5">
                  <c:v>41.4</c:v>
                </c:pt>
                <c:pt idx="6">
                  <c:v>48.3</c:v>
                </c:pt>
              </c:numCache>
            </c:numRef>
          </c:val>
        </c:ser>
        <c:ser>
          <c:idx val="2"/>
          <c:order val="2"/>
          <c:tx>
            <c:strRef>
              <c:f>Behaviour!$B$5</c:f>
              <c:strCache>
                <c:ptCount val="1"/>
                <c:pt idx="0">
                  <c:v>USE3</c:v>
                </c:pt>
              </c:strCache>
            </c:strRef>
          </c:tx>
          <c:spPr>
            <a:solidFill>
              <a:schemeClr val="accent3"/>
            </a:solidFill>
            <a:ln>
              <a:noFill/>
            </a:ln>
            <a:effectLst/>
          </c:spPr>
          <c:invertIfNegative val="0"/>
          <c:val>
            <c:numRef>
              <c:f>Behaviour!$C$5:$I$5</c:f>
              <c:numCache>
                <c:formatCode>General</c:formatCode>
                <c:ptCount val="7"/>
                <c:pt idx="0">
                  <c:v>1.7</c:v>
                </c:pt>
                <c:pt idx="1">
                  <c:v>1.7</c:v>
                </c:pt>
                <c:pt idx="2">
                  <c:v>3.4</c:v>
                </c:pt>
                <c:pt idx="3">
                  <c:v>5.2</c:v>
                </c:pt>
                <c:pt idx="4">
                  <c:v>6.9</c:v>
                </c:pt>
                <c:pt idx="5">
                  <c:v>31.0</c:v>
                </c:pt>
                <c:pt idx="6">
                  <c:v>50.0</c:v>
                </c:pt>
              </c:numCache>
            </c:numRef>
          </c:val>
        </c:ser>
        <c:dLbls>
          <c:showLegendKey val="0"/>
          <c:showVal val="0"/>
          <c:showCatName val="0"/>
          <c:showSerName val="0"/>
          <c:showPercent val="0"/>
          <c:showBubbleSize val="0"/>
        </c:dLbls>
        <c:gapWidth val="219"/>
        <c:overlap val="-27"/>
        <c:axId val="2078189336"/>
        <c:axId val="2079999704"/>
      </c:barChart>
      <c:catAx>
        <c:axId val="2078189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9999704"/>
        <c:crosses val="autoZero"/>
        <c:auto val="1"/>
        <c:lblAlgn val="ctr"/>
        <c:lblOffset val="100"/>
        <c:noMultiLvlLbl val="0"/>
      </c:catAx>
      <c:valAx>
        <c:axId val="2079999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8189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Self-Efficacy</a:t>
            </a:r>
          </a:p>
        </c:rich>
      </c:tx>
      <c:layout/>
      <c:overlay val="0"/>
      <c:spPr>
        <a:noFill/>
        <a:ln>
          <a:noFill/>
        </a:ln>
        <a:effectLst/>
      </c:spPr>
    </c:title>
    <c:autoTitleDeleted val="0"/>
    <c:plotArea>
      <c:layout/>
      <c:barChart>
        <c:barDir val="col"/>
        <c:grouping val="clustered"/>
        <c:varyColors val="0"/>
        <c:ser>
          <c:idx val="0"/>
          <c:order val="0"/>
          <c:tx>
            <c:strRef>
              <c:f>'User Factors'!$B$3</c:f>
              <c:strCache>
                <c:ptCount val="1"/>
                <c:pt idx="0">
                  <c:v>SE1</c:v>
                </c:pt>
              </c:strCache>
            </c:strRef>
          </c:tx>
          <c:spPr>
            <a:solidFill>
              <a:schemeClr val="accent1"/>
            </a:solidFill>
            <a:ln>
              <a:noFill/>
            </a:ln>
            <a:effectLst/>
          </c:spPr>
          <c:invertIfNegative val="0"/>
          <c:val>
            <c:numRef>
              <c:f>'User Factors'!$C$3:$I$3</c:f>
              <c:numCache>
                <c:formatCode>General</c:formatCode>
                <c:ptCount val="7"/>
                <c:pt idx="0">
                  <c:v>1.8</c:v>
                </c:pt>
                <c:pt idx="1">
                  <c:v>16.1</c:v>
                </c:pt>
                <c:pt idx="2">
                  <c:v>5.4</c:v>
                </c:pt>
                <c:pt idx="3">
                  <c:v>17.9</c:v>
                </c:pt>
                <c:pt idx="4">
                  <c:v>14.3</c:v>
                </c:pt>
                <c:pt idx="5">
                  <c:v>33.9</c:v>
                </c:pt>
                <c:pt idx="6">
                  <c:v>10.7</c:v>
                </c:pt>
              </c:numCache>
            </c:numRef>
          </c:val>
        </c:ser>
        <c:ser>
          <c:idx val="1"/>
          <c:order val="1"/>
          <c:tx>
            <c:strRef>
              <c:f>'User Factors'!$B$4</c:f>
              <c:strCache>
                <c:ptCount val="1"/>
                <c:pt idx="0">
                  <c:v>SE2</c:v>
                </c:pt>
              </c:strCache>
            </c:strRef>
          </c:tx>
          <c:spPr>
            <a:solidFill>
              <a:schemeClr val="accent2"/>
            </a:solidFill>
            <a:ln>
              <a:noFill/>
            </a:ln>
            <a:effectLst/>
          </c:spPr>
          <c:invertIfNegative val="0"/>
          <c:val>
            <c:numRef>
              <c:f>'User Factors'!$C$4:$I$4</c:f>
              <c:numCache>
                <c:formatCode>General</c:formatCode>
                <c:ptCount val="7"/>
                <c:pt idx="0">
                  <c:v>0.0</c:v>
                </c:pt>
                <c:pt idx="1">
                  <c:v>7.1</c:v>
                </c:pt>
                <c:pt idx="2">
                  <c:v>3.6</c:v>
                </c:pt>
                <c:pt idx="3">
                  <c:v>10.7</c:v>
                </c:pt>
                <c:pt idx="4">
                  <c:v>21.4</c:v>
                </c:pt>
                <c:pt idx="5">
                  <c:v>46.4</c:v>
                </c:pt>
                <c:pt idx="6">
                  <c:v>10.7</c:v>
                </c:pt>
              </c:numCache>
            </c:numRef>
          </c:val>
        </c:ser>
        <c:ser>
          <c:idx val="2"/>
          <c:order val="2"/>
          <c:tx>
            <c:strRef>
              <c:f>'User Factors'!$B$5</c:f>
              <c:strCache>
                <c:ptCount val="1"/>
                <c:pt idx="0">
                  <c:v>SE3</c:v>
                </c:pt>
              </c:strCache>
            </c:strRef>
          </c:tx>
          <c:spPr>
            <a:solidFill>
              <a:schemeClr val="accent3"/>
            </a:solidFill>
            <a:ln>
              <a:noFill/>
            </a:ln>
            <a:effectLst/>
          </c:spPr>
          <c:invertIfNegative val="0"/>
          <c:val>
            <c:numRef>
              <c:f>'User Factors'!$C$5:$I$5</c:f>
              <c:numCache>
                <c:formatCode>General</c:formatCode>
                <c:ptCount val="7"/>
                <c:pt idx="0">
                  <c:v>1.8</c:v>
                </c:pt>
                <c:pt idx="1">
                  <c:v>19.6</c:v>
                </c:pt>
                <c:pt idx="2">
                  <c:v>5.4</c:v>
                </c:pt>
                <c:pt idx="3">
                  <c:v>17.9</c:v>
                </c:pt>
                <c:pt idx="4">
                  <c:v>25.0</c:v>
                </c:pt>
                <c:pt idx="5">
                  <c:v>25.0</c:v>
                </c:pt>
                <c:pt idx="6">
                  <c:v>5.4</c:v>
                </c:pt>
              </c:numCache>
            </c:numRef>
          </c:val>
        </c:ser>
        <c:dLbls>
          <c:showLegendKey val="0"/>
          <c:showVal val="0"/>
          <c:showCatName val="0"/>
          <c:showSerName val="0"/>
          <c:showPercent val="0"/>
          <c:showBubbleSize val="0"/>
        </c:dLbls>
        <c:gapWidth val="219"/>
        <c:overlap val="-27"/>
        <c:axId val="2077659752"/>
        <c:axId val="2041350408"/>
      </c:barChart>
      <c:catAx>
        <c:axId val="2077659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1350408"/>
        <c:crosses val="autoZero"/>
        <c:auto val="1"/>
        <c:lblAlgn val="ctr"/>
        <c:lblOffset val="100"/>
        <c:noMultiLvlLbl val="0"/>
      </c:catAx>
      <c:valAx>
        <c:axId val="2041350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7659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a:t>Personal Innovativeness</a:t>
            </a:r>
          </a:p>
        </c:rich>
      </c:tx>
      <c:layout/>
      <c:overlay val="0"/>
      <c:spPr>
        <a:noFill/>
        <a:ln>
          <a:noFill/>
        </a:ln>
        <a:effectLst/>
      </c:spPr>
    </c:title>
    <c:autoTitleDeleted val="0"/>
    <c:plotArea>
      <c:layout/>
      <c:barChart>
        <c:barDir val="col"/>
        <c:grouping val="clustered"/>
        <c:varyColors val="0"/>
        <c:ser>
          <c:idx val="0"/>
          <c:order val="0"/>
          <c:tx>
            <c:strRef>
              <c:f>'User Factors'!$B$6</c:f>
              <c:strCache>
                <c:ptCount val="1"/>
                <c:pt idx="0">
                  <c:v>PERSINOV1</c:v>
                </c:pt>
              </c:strCache>
            </c:strRef>
          </c:tx>
          <c:spPr>
            <a:solidFill>
              <a:schemeClr val="accent1"/>
            </a:solidFill>
            <a:ln>
              <a:noFill/>
            </a:ln>
            <a:effectLst/>
          </c:spPr>
          <c:invertIfNegative val="0"/>
          <c:val>
            <c:numRef>
              <c:f>'User Factors'!$C$6:$I$6</c:f>
              <c:numCache>
                <c:formatCode>General</c:formatCode>
                <c:ptCount val="7"/>
                <c:pt idx="0">
                  <c:v>0.0</c:v>
                </c:pt>
                <c:pt idx="1">
                  <c:v>3.6</c:v>
                </c:pt>
                <c:pt idx="2">
                  <c:v>1.8</c:v>
                </c:pt>
                <c:pt idx="3">
                  <c:v>5.4</c:v>
                </c:pt>
                <c:pt idx="4">
                  <c:v>25.0</c:v>
                </c:pt>
                <c:pt idx="5">
                  <c:v>30.4</c:v>
                </c:pt>
                <c:pt idx="6">
                  <c:v>33.9</c:v>
                </c:pt>
              </c:numCache>
            </c:numRef>
          </c:val>
        </c:ser>
        <c:ser>
          <c:idx val="1"/>
          <c:order val="1"/>
          <c:tx>
            <c:strRef>
              <c:f>'User Factors'!$B$7</c:f>
              <c:strCache>
                <c:ptCount val="1"/>
                <c:pt idx="0">
                  <c:v>PERSINOV2</c:v>
                </c:pt>
              </c:strCache>
            </c:strRef>
          </c:tx>
          <c:spPr>
            <a:solidFill>
              <a:schemeClr val="accent2"/>
            </a:solidFill>
            <a:ln>
              <a:noFill/>
            </a:ln>
            <a:effectLst/>
          </c:spPr>
          <c:invertIfNegative val="0"/>
          <c:val>
            <c:numRef>
              <c:f>'User Factors'!$C$7:$I$7</c:f>
              <c:numCache>
                <c:formatCode>General</c:formatCode>
                <c:ptCount val="7"/>
                <c:pt idx="0">
                  <c:v>0.0</c:v>
                </c:pt>
                <c:pt idx="1">
                  <c:v>7.1</c:v>
                </c:pt>
                <c:pt idx="2">
                  <c:v>5.4</c:v>
                </c:pt>
                <c:pt idx="3">
                  <c:v>3.6</c:v>
                </c:pt>
                <c:pt idx="4">
                  <c:v>26.8</c:v>
                </c:pt>
                <c:pt idx="5">
                  <c:v>19.6</c:v>
                </c:pt>
                <c:pt idx="6">
                  <c:v>37.5</c:v>
                </c:pt>
              </c:numCache>
            </c:numRef>
          </c:val>
        </c:ser>
        <c:ser>
          <c:idx val="2"/>
          <c:order val="2"/>
          <c:tx>
            <c:strRef>
              <c:f>'User Factors'!$B$8</c:f>
              <c:strCache>
                <c:ptCount val="1"/>
                <c:pt idx="0">
                  <c:v>PERSINOV3</c:v>
                </c:pt>
              </c:strCache>
            </c:strRef>
          </c:tx>
          <c:spPr>
            <a:solidFill>
              <a:schemeClr val="accent3"/>
            </a:solidFill>
            <a:ln>
              <a:noFill/>
            </a:ln>
            <a:effectLst/>
          </c:spPr>
          <c:invertIfNegative val="0"/>
          <c:val>
            <c:numRef>
              <c:f>'User Factors'!$C$8:$I$8</c:f>
              <c:numCache>
                <c:formatCode>General</c:formatCode>
                <c:ptCount val="7"/>
                <c:pt idx="0">
                  <c:v>0.0</c:v>
                </c:pt>
                <c:pt idx="1">
                  <c:v>3.6</c:v>
                </c:pt>
                <c:pt idx="2">
                  <c:v>3.6</c:v>
                </c:pt>
                <c:pt idx="3">
                  <c:v>1.8</c:v>
                </c:pt>
                <c:pt idx="4">
                  <c:v>25.0</c:v>
                </c:pt>
                <c:pt idx="5">
                  <c:v>17.9</c:v>
                </c:pt>
                <c:pt idx="6">
                  <c:v>48.2</c:v>
                </c:pt>
              </c:numCache>
            </c:numRef>
          </c:val>
        </c:ser>
        <c:dLbls>
          <c:showLegendKey val="0"/>
          <c:showVal val="0"/>
          <c:showCatName val="0"/>
          <c:showSerName val="0"/>
          <c:showPercent val="0"/>
          <c:showBubbleSize val="0"/>
        </c:dLbls>
        <c:gapWidth val="219"/>
        <c:overlap val="-27"/>
        <c:axId val="2120437416"/>
        <c:axId val="2120457000"/>
      </c:barChart>
      <c:catAx>
        <c:axId val="2120437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457000"/>
        <c:crosses val="autoZero"/>
        <c:auto val="1"/>
        <c:lblAlgn val="ctr"/>
        <c:lblOffset val="100"/>
        <c:noMultiLvlLbl val="0"/>
      </c:catAx>
      <c:valAx>
        <c:axId val="2120457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437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7BAEEC-891E-4F03-8229-EE6445E8768E}" type="datetimeFigureOut">
              <a:rPr lang="sl-SI" smtClean="0"/>
              <a:pPr/>
              <a:t>26/08/15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26711F-50B0-4200-96B2-6DF9729A9FA6}" type="slidenum">
              <a:rPr lang="en-US" smtClean="0"/>
              <a:pPr/>
              <a:t>‹#›</a:t>
            </a:fld>
            <a:endParaRPr lang="en-US"/>
          </a:p>
        </p:txBody>
      </p:sp>
    </p:spTree>
    <p:extLst>
      <p:ext uri="{BB962C8B-B14F-4D97-AF65-F5344CB8AC3E}">
        <p14:creationId xmlns:p14="http://schemas.microsoft.com/office/powerpoint/2010/main" val="3522085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ciencedirect.com/science/article/pii/S0360131509000621%23bib12" TargetMode="External"/><Relationship Id="rId4" Type="http://schemas.openxmlformats.org/officeDocument/2006/relationships/hyperlink" Target="http://www.sciencedirect.com/science/article/pii/S0360131509000621%23bib20"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A626711F-50B0-4200-96B2-6DF9729A9FA6}" type="slidenum">
              <a:rPr lang="en-US" smtClean="0"/>
              <a:pPr/>
              <a:t>1</a:t>
            </a:fld>
            <a:endParaRPr lang="en-US"/>
          </a:p>
        </p:txBody>
      </p:sp>
    </p:spTree>
    <p:extLst>
      <p:ext uri="{BB962C8B-B14F-4D97-AF65-F5344CB8AC3E}">
        <p14:creationId xmlns:p14="http://schemas.microsoft.com/office/powerpoint/2010/main" val="3526955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GB" b="1" dirty="0" smtClean="0"/>
              <a:t>Performance Expectancy</a:t>
            </a:r>
          </a:p>
          <a:p>
            <a:r>
              <a:rPr lang="en-GB" dirty="0" smtClean="0"/>
              <a:t>The vast majority of users considered that the </a:t>
            </a:r>
            <a:r>
              <a:rPr lang="en-GB" dirty="0" err="1" smtClean="0"/>
              <a:t>iWB</a:t>
            </a:r>
            <a:r>
              <a:rPr lang="en-GB" dirty="0" smtClean="0"/>
              <a:t> is useful in the teaching process (90%). Most users also consider that the use of </a:t>
            </a:r>
            <a:r>
              <a:rPr lang="en-GB" dirty="0" err="1" smtClean="0"/>
              <a:t>iWB</a:t>
            </a:r>
            <a:r>
              <a:rPr lang="en-GB" dirty="0" smtClean="0"/>
              <a:t> allows faster completion of tasks related to the teaching process (65%) and that the use of the </a:t>
            </a:r>
            <a:r>
              <a:rPr lang="en-GB" dirty="0" err="1" smtClean="0"/>
              <a:t>iWB</a:t>
            </a:r>
            <a:r>
              <a:rPr lang="en-GB" dirty="0" smtClean="0"/>
              <a:t> increases the productivity of the teacher (58%).</a:t>
            </a:r>
          </a:p>
          <a:p>
            <a:pPr marL="0" indent="0">
              <a:buNone/>
            </a:pPr>
            <a:endParaRPr lang="en-GB" dirty="0" smtClean="0"/>
          </a:p>
          <a:p>
            <a:pPr marL="0" indent="0">
              <a:buNone/>
            </a:pPr>
            <a:r>
              <a:rPr lang="en-GB" b="1" dirty="0" smtClean="0"/>
              <a:t>Effort Expectancy</a:t>
            </a:r>
          </a:p>
          <a:p>
            <a:r>
              <a:rPr lang="en-GB" dirty="0" smtClean="0"/>
              <a:t>Most (79%) users does not have any problems with the interaction with the </a:t>
            </a:r>
            <a:r>
              <a:rPr lang="en-GB" dirty="0" err="1" smtClean="0"/>
              <a:t>iWB</a:t>
            </a:r>
            <a:r>
              <a:rPr lang="en-GB" dirty="0" smtClean="0"/>
              <a:t>. 62% of users agree that it is easy to become a proficient user of </a:t>
            </a:r>
            <a:r>
              <a:rPr lang="en-GB" dirty="0" err="1" smtClean="0"/>
              <a:t>iWB</a:t>
            </a:r>
            <a:r>
              <a:rPr lang="en-GB" dirty="0" smtClean="0"/>
              <a:t>, and that it is easy to use the IWB (57%).</a:t>
            </a:r>
          </a:p>
          <a:p>
            <a:pPr marL="0" indent="0">
              <a:buNone/>
            </a:pPr>
            <a:endParaRPr lang="en-GB" dirty="0" smtClean="0"/>
          </a:p>
          <a:p>
            <a:pPr marL="0" indent="0">
              <a:buNone/>
            </a:pPr>
            <a:r>
              <a:rPr lang="en-GB" b="1" dirty="0" smtClean="0"/>
              <a:t>Facilitating Conditions</a:t>
            </a:r>
          </a:p>
          <a:p>
            <a:r>
              <a:rPr lang="en-GB" dirty="0" smtClean="0"/>
              <a:t>Despite the fact that more than half of users (45%) believe that they have all the resources they need to use </a:t>
            </a:r>
            <a:r>
              <a:rPr lang="en-GB" dirty="0" err="1" smtClean="0"/>
              <a:t>iWB</a:t>
            </a:r>
            <a:r>
              <a:rPr lang="en-GB" dirty="0" smtClean="0"/>
              <a:t>, a quarter of respondents do not share the same opinion. Similarly, the relationship is reflected in the field of knowledge that is needed to use </a:t>
            </a:r>
            <a:r>
              <a:rPr lang="en-GB" dirty="0" err="1" smtClean="0"/>
              <a:t>iWB</a:t>
            </a:r>
            <a:r>
              <a:rPr lang="en-GB" dirty="0" smtClean="0"/>
              <a:t> and additional assistance/help to which users can contact in case of problems. Most users don‘t have any problems with compatibility of the </a:t>
            </a:r>
            <a:r>
              <a:rPr lang="en-GB" dirty="0" err="1" smtClean="0"/>
              <a:t>iWB</a:t>
            </a:r>
            <a:r>
              <a:rPr lang="en-GB" dirty="0" smtClean="0"/>
              <a:t> with other devices and computer systems used in the teaching process.</a:t>
            </a:r>
          </a:p>
          <a:p>
            <a:pPr marL="0" indent="0">
              <a:buNone/>
            </a:pPr>
            <a:endParaRPr lang="en-GB" dirty="0" smtClean="0"/>
          </a:p>
          <a:p>
            <a:pPr marL="0" indent="0">
              <a:buNone/>
            </a:pPr>
            <a:r>
              <a:rPr lang="en-GB" b="1" dirty="0" smtClean="0"/>
              <a:t>Social Influence</a:t>
            </a:r>
          </a:p>
          <a:p>
            <a:r>
              <a:rPr lang="en-GB" dirty="0" smtClean="0"/>
              <a:t>Teachers generally do not use </a:t>
            </a:r>
            <a:r>
              <a:rPr lang="en-GB" dirty="0" err="1" smtClean="0"/>
              <a:t>iWB</a:t>
            </a:r>
            <a:r>
              <a:rPr lang="en-GB" dirty="0" smtClean="0"/>
              <a:t> because this was something that a particular person would expect them to do. However, a positive support in the use of </a:t>
            </a:r>
            <a:r>
              <a:rPr lang="en-GB" dirty="0" err="1" smtClean="0"/>
              <a:t>iWB</a:t>
            </a:r>
            <a:r>
              <a:rPr lang="en-GB" dirty="0" smtClean="0"/>
              <a:t> of the management of the school was observed.</a:t>
            </a:r>
          </a:p>
          <a:p>
            <a:endParaRPr lang="sl-SI" dirty="0" smtClean="0"/>
          </a:p>
          <a:p>
            <a:r>
              <a:rPr lang="sl-SI" sz="1200" b="1" kern="1200" dirty="0" smtClean="0">
                <a:solidFill>
                  <a:schemeClr val="tx1"/>
                </a:solidFill>
                <a:effectLst/>
                <a:latin typeface="+mn-lt"/>
                <a:ea typeface="+mn-ea"/>
                <a:cs typeface="+mn-cs"/>
              </a:rPr>
              <a:t>Pričakovan učinek</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Velika večina uporabnikov je mnenja, da je i-tabla uporabna pri pedagoškem procesu (90%). Večina uporabnikov prav tako meni, uporaba i-table omogoča hitrejše upravljanje nalog, povezanih s pedagoškim procesom (65%) in da lahko učitelj z uporabo i-table bolj produktiven pri pedagoškem procesu (58%).</a:t>
            </a:r>
          </a:p>
          <a:p>
            <a:r>
              <a:rPr lang="sl-SI" sz="1200" b="1" kern="1200" dirty="0" smtClean="0">
                <a:solidFill>
                  <a:schemeClr val="tx1"/>
                </a:solidFill>
                <a:effectLst/>
                <a:latin typeface="+mn-lt"/>
                <a:ea typeface="+mn-ea"/>
                <a:cs typeface="+mn-cs"/>
              </a:rPr>
              <a:t>Pričakovan trud</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Večina uporabnikov (79%) nima težav z interakcijo z i-tablo. 62% uporabnikov se strinja, da je enostavno postati spreten uporabnik i-table ter da je uporaba i-table enostavna (57%). </a:t>
            </a:r>
          </a:p>
          <a:p>
            <a:r>
              <a:rPr lang="sl-SI" sz="1200" b="1" kern="1200" dirty="0" smtClean="0">
                <a:solidFill>
                  <a:schemeClr val="tx1"/>
                </a:solidFill>
                <a:effectLst/>
                <a:latin typeface="+mn-lt"/>
                <a:ea typeface="+mn-ea"/>
                <a:cs typeface="+mn-cs"/>
              </a:rPr>
              <a:t>Olajševalne okoliščine</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Kljub temu, da je dobra polovica uporabnikov (45%) mnenja, da razpolagajo z vsemi viri, ki jih potrebujejo za uporabo i-table, četrtina vprašanih ne deli istega mnenja. Podobno razmerje se odraža na področju znanja, ki je potrebno za uporabo i-table ter dodatne pomoči, na katero se lahko uporabniki obrnejo v primeru težav. Večina uporabnikov (65%) pa nima nobenih težav s kompatibilnostjo i-table z ostalimi napravami in računalniškimi sistemi, ki jih uporabljajo pri pedagoškem procesu.</a:t>
            </a:r>
          </a:p>
          <a:p>
            <a:r>
              <a:rPr lang="sl-SI" sz="1200" b="1" kern="1200" dirty="0" smtClean="0">
                <a:solidFill>
                  <a:schemeClr val="tx1"/>
                </a:solidFill>
                <a:effectLst/>
                <a:latin typeface="+mn-lt"/>
                <a:ea typeface="+mn-ea"/>
                <a:cs typeface="+mn-cs"/>
              </a:rPr>
              <a:t>Družbeni vpliv</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Učitelji v splošnem ne uporabljajo i-tablo ker bi to od njih pričakovala določena oseba ali ljudje. Sicer pa je zaslediti pozitivno podporo pri uporabi i-table iz strani vodstva šole, in sicer v primeru več kot 65%.</a:t>
            </a:r>
          </a:p>
          <a:p>
            <a:endParaRPr lang="sl-SI" dirty="0"/>
          </a:p>
        </p:txBody>
      </p:sp>
      <p:sp>
        <p:nvSpPr>
          <p:cNvPr id="4" name="Slide Number Placeholder 3"/>
          <p:cNvSpPr>
            <a:spLocks noGrp="1"/>
          </p:cNvSpPr>
          <p:nvPr>
            <p:ph type="sldNum" sz="quarter" idx="10"/>
          </p:nvPr>
        </p:nvSpPr>
        <p:spPr/>
        <p:txBody>
          <a:bodyPr/>
          <a:lstStyle/>
          <a:p>
            <a:fld id="{A626711F-50B0-4200-96B2-6DF9729A9FA6}" type="slidenum">
              <a:rPr lang="en-US" smtClean="0"/>
              <a:pPr/>
              <a:t>20</a:t>
            </a:fld>
            <a:endParaRPr lang="en-US"/>
          </a:p>
        </p:txBody>
      </p:sp>
    </p:spTree>
    <p:extLst>
      <p:ext uri="{BB962C8B-B14F-4D97-AF65-F5344CB8AC3E}">
        <p14:creationId xmlns:p14="http://schemas.microsoft.com/office/powerpoint/2010/main" val="194488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sl-SI" sz="1200" b="1" dirty="0" smtClean="0"/>
              <a:t>Actual Use</a:t>
            </a:r>
            <a:endParaRPr lang="sl-SI" sz="1200" dirty="0" smtClean="0"/>
          </a:p>
          <a:p>
            <a:r>
              <a:rPr lang="en-US" sz="1200" dirty="0" smtClean="0"/>
              <a:t>Two-thirds of respondents </a:t>
            </a:r>
            <a:r>
              <a:rPr lang="sl-SI" sz="1200" dirty="0" smtClean="0"/>
              <a:t>are using the iWB </a:t>
            </a:r>
            <a:r>
              <a:rPr lang="en-US" sz="1200" dirty="0" smtClean="0"/>
              <a:t>for the preparation of learning content, </a:t>
            </a:r>
            <a:r>
              <a:rPr lang="sl-SI" sz="1200" dirty="0" smtClean="0"/>
              <a:t>and </a:t>
            </a:r>
            <a:r>
              <a:rPr lang="en-US" sz="1200" dirty="0" smtClean="0"/>
              <a:t>90% </a:t>
            </a:r>
            <a:r>
              <a:rPr lang="sl-SI" sz="1200" dirty="0" smtClean="0"/>
              <a:t>are using it </a:t>
            </a:r>
            <a:r>
              <a:rPr lang="en-US" sz="1200" dirty="0" smtClean="0"/>
              <a:t>in the teaching process.</a:t>
            </a:r>
            <a:endParaRPr lang="sl-SI" sz="1200" dirty="0" smtClean="0"/>
          </a:p>
          <a:p>
            <a:pPr marL="0" indent="0">
              <a:buNone/>
            </a:pPr>
            <a:endParaRPr lang="sl-SI" sz="1200" b="1" dirty="0" smtClean="0"/>
          </a:p>
          <a:p>
            <a:pPr marL="0" indent="0">
              <a:buNone/>
            </a:pPr>
            <a:r>
              <a:rPr lang="sl-SI" sz="1200" b="1" dirty="0" smtClean="0"/>
              <a:t>Attitude Toward Using</a:t>
            </a:r>
            <a:endParaRPr lang="sl-SI" sz="1200" dirty="0" smtClean="0"/>
          </a:p>
          <a:p>
            <a:r>
              <a:rPr lang="sl-SI" sz="1200" dirty="0" smtClean="0"/>
              <a:t>A</a:t>
            </a:r>
            <a:r>
              <a:rPr lang="en-US" sz="1200" dirty="0" smtClean="0"/>
              <a:t> positive attitude towards the use of </a:t>
            </a:r>
            <a:r>
              <a:rPr lang="sl-SI" sz="1200" dirty="0" smtClean="0"/>
              <a:t>iWB was observed</a:t>
            </a:r>
            <a:r>
              <a:rPr lang="en-US" sz="1200" dirty="0" smtClean="0"/>
              <a:t>. The vast majority of teachers (91%) believe that the use of </a:t>
            </a:r>
            <a:r>
              <a:rPr lang="en-US" sz="1200" dirty="0" err="1" smtClean="0"/>
              <a:t>i</a:t>
            </a:r>
            <a:r>
              <a:rPr lang="en-US" sz="1200" dirty="0" smtClean="0"/>
              <a:t>-table </a:t>
            </a:r>
            <a:r>
              <a:rPr lang="sl-SI" sz="1200" dirty="0" smtClean="0"/>
              <a:t>is </a:t>
            </a:r>
            <a:r>
              <a:rPr lang="en-US" sz="1200" dirty="0" smtClean="0"/>
              <a:t>a good idea and that </a:t>
            </a:r>
            <a:r>
              <a:rPr lang="sl-SI" sz="1200" dirty="0" smtClean="0"/>
              <a:t>the use of iWB can make </a:t>
            </a:r>
            <a:r>
              <a:rPr lang="en-US" sz="1200" dirty="0" smtClean="0"/>
              <a:t>teaching more interesting (88%) and entertain</a:t>
            </a:r>
            <a:r>
              <a:rPr lang="sl-SI" sz="1200" dirty="0" smtClean="0"/>
              <a:t>ing</a:t>
            </a:r>
            <a:r>
              <a:rPr lang="en-US" sz="1200" dirty="0" smtClean="0"/>
              <a:t> (78%). In general, teachers </a:t>
            </a:r>
            <a:r>
              <a:rPr lang="sl-SI" sz="1200" dirty="0" smtClean="0"/>
              <a:t>like </a:t>
            </a:r>
            <a:r>
              <a:rPr lang="en-US" sz="1200" dirty="0" smtClean="0"/>
              <a:t>to use the </a:t>
            </a:r>
            <a:r>
              <a:rPr lang="sl-SI" sz="1200" dirty="0" smtClean="0"/>
              <a:t>iWB </a:t>
            </a:r>
            <a:r>
              <a:rPr lang="en-US" sz="1200" dirty="0" smtClean="0"/>
              <a:t>in the teaching process.</a:t>
            </a:r>
            <a:endParaRPr lang="sl-SI" sz="1200" dirty="0" smtClean="0"/>
          </a:p>
          <a:p>
            <a:pPr marL="0" indent="0">
              <a:buNone/>
            </a:pPr>
            <a:endParaRPr lang="sl-SI" sz="1200" b="1" dirty="0" smtClean="0"/>
          </a:p>
          <a:p>
            <a:pPr marL="0" indent="0">
              <a:buNone/>
            </a:pPr>
            <a:r>
              <a:rPr lang="sl-SI" sz="1200" b="1" dirty="0" smtClean="0"/>
              <a:t>Behavioral Intentions</a:t>
            </a:r>
            <a:endParaRPr lang="sl-SI" sz="1200" dirty="0" smtClean="0"/>
          </a:p>
          <a:p>
            <a:r>
              <a:rPr lang="en-US" sz="1200" dirty="0" smtClean="0"/>
              <a:t>More than 90% of teachers think that the </a:t>
            </a:r>
            <a:r>
              <a:rPr lang="sl-SI" sz="1200" dirty="0" smtClean="0"/>
              <a:t>are going to use the iWB </a:t>
            </a:r>
            <a:r>
              <a:rPr lang="en-US" sz="1200" dirty="0" smtClean="0"/>
              <a:t>in </a:t>
            </a:r>
            <a:r>
              <a:rPr lang="sl-SI" sz="1200" dirty="0" smtClean="0"/>
              <a:t>next </a:t>
            </a:r>
            <a:r>
              <a:rPr lang="en-US" sz="1200" dirty="0" smtClean="0"/>
              <a:t>months in the teaching process.</a:t>
            </a:r>
            <a:endParaRPr lang="sl-SI" sz="1200" dirty="0" smtClean="0"/>
          </a:p>
          <a:p>
            <a:endParaRPr lang="sl-SI" sz="1200" b="1" kern="1200" dirty="0" smtClean="0">
              <a:solidFill>
                <a:schemeClr val="tx1"/>
              </a:solidFill>
              <a:effectLst/>
              <a:latin typeface="+mn-lt"/>
              <a:ea typeface="+mn-ea"/>
              <a:cs typeface="+mn-cs"/>
            </a:endParaRPr>
          </a:p>
          <a:p>
            <a:endParaRPr lang="sl-SI" sz="1200" b="1" kern="1200" dirty="0" smtClean="0">
              <a:solidFill>
                <a:schemeClr val="tx1"/>
              </a:solidFill>
              <a:effectLst/>
              <a:latin typeface="+mn-lt"/>
              <a:ea typeface="+mn-ea"/>
              <a:cs typeface="+mn-cs"/>
            </a:endParaRPr>
          </a:p>
          <a:p>
            <a:r>
              <a:rPr lang="sl-SI" sz="1200" b="1" kern="1200" dirty="0" smtClean="0">
                <a:solidFill>
                  <a:schemeClr val="tx1"/>
                </a:solidFill>
                <a:effectLst/>
                <a:latin typeface="+mn-lt"/>
                <a:ea typeface="+mn-ea"/>
                <a:cs typeface="+mn-cs"/>
              </a:rPr>
              <a:t>Uporaba</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Dve tretjini anketirancev (67%) uporablja i-tablo za pripravo učnih vsebin, 90% jo uporablja pri pedagoškem procesu.</a:t>
            </a:r>
          </a:p>
          <a:p>
            <a:r>
              <a:rPr lang="sl-SI" sz="1200" b="1" kern="1200" dirty="0" smtClean="0">
                <a:solidFill>
                  <a:schemeClr val="tx1"/>
                </a:solidFill>
                <a:effectLst/>
                <a:latin typeface="+mn-lt"/>
                <a:ea typeface="+mn-ea"/>
                <a:cs typeface="+mn-cs"/>
              </a:rPr>
              <a:t>Odnos do uporabe</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Pri učiteljih je zaznati pozitiven odnos do uporabe i-table. Velika večina učiteljev (91%) je mnenja, da je uporaba i-table dobra ideja ter da je poučevanje z uporabo i-table bolj zanimivo (88%) in zabavno (78%). V splošnem učitelji radi uporabljajo i-tablo pri pedagoškem procesu.</a:t>
            </a:r>
          </a:p>
          <a:p>
            <a:r>
              <a:rPr lang="sl-SI" sz="1200" b="1" kern="1200" dirty="0" smtClean="0">
                <a:solidFill>
                  <a:schemeClr val="tx1"/>
                </a:solidFill>
                <a:effectLst/>
                <a:latin typeface="+mn-lt"/>
                <a:ea typeface="+mn-ea"/>
                <a:cs typeface="+mn-cs"/>
              </a:rPr>
              <a:t>Namen uporabe</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Več kot 90% učiteljev meni, da bodo i-tablo uporabljali tudi v naslednjih mesecih pri pedagoškem procesu. </a:t>
            </a:r>
          </a:p>
          <a:p>
            <a:endParaRPr lang="sl-SI" dirty="0"/>
          </a:p>
        </p:txBody>
      </p:sp>
      <p:sp>
        <p:nvSpPr>
          <p:cNvPr id="4" name="Slide Number Placeholder 3"/>
          <p:cNvSpPr>
            <a:spLocks noGrp="1"/>
          </p:cNvSpPr>
          <p:nvPr>
            <p:ph type="sldNum" sz="quarter" idx="10"/>
          </p:nvPr>
        </p:nvSpPr>
        <p:spPr/>
        <p:txBody>
          <a:bodyPr/>
          <a:lstStyle/>
          <a:p>
            <a:fld id="{A626711F-50B0-4200-96B2-6DF9729A9FA6}" type="slidenum">
              <a:rPr lang="en-US" smtClean="0"/>
              <a:pPr/>
              <a:t>21</a:t>
            </a:fld>
            <a:endParaRPr lang="en-US"/>
          </a:p>
        </p:txBody>
      </p:sp>
    </p:spTree>
    <p:extLst>
      <p:ext uri="{BB962C8B-B14F-4D97-AF65-F5344CB8AC3E}">
        <p14:creationId xmlns:p14="http://schemas.microsoft.com/office/powerpoint/2010/main" val="194488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GB" b="1" dirty="0" smtClean="0"/>
              <a:t>Self-Efficacy</a:t>
            </a:r>
            <a:endParaRPr lang="en-GB" dirty="0" smtClean="0"/>
          </a:p>
          <a:p>
            <a:r>
              <a:rPr lang="en-GB" dirty="0" smtClean="0"/>
              <a:t>More than half of the respondents believe that they are able to independently complete any task using the </a:t>
            </a:r>
            <a:r>
              <a:rPr lang="en-GB" dirty="0" err="1" smtClean="0"/>
              <a:t>iWB</a:t>
            </a:r>
            <a:r>
              <a:rPr lang="en-GB" dirty="0" smtClean="0"/>
              <a:t>. Though, ¼ of the teachers felt that they are not able to complete all tasks.</a:t>
            </a:r>
          </a:p>
          <a:p>
            <a:endParaRPr lang="en-GB" b="1" dirty="0" smtClean="0"/>
          </a:p>
          <a:p>
            <a:pPr marL="0" indent="0">
              <a:buNone/>
            </a:pPr>
            <a:r>
              <a:rPr lang="en-GB" b="1" dirty="0" smtClean="0"/>
              <a:t>Personal Innovativeness</a:t>
            </a:r>
            <a:endParaRPr lang="en-GB" dirty="0" smtClean="0"/>
          </a:p>
          <a:p>
            <a:r>
              <a:rPr lang="en-GB" dirty="0" smtClean="0"/>
              <a:t>More than half of respondents considered that they are among the first who want to test new technologies, because they love to experiment with new technologies.</a:t>
            </a:r>
          </a:p>
          <a:p>
            <a:endParaRPr lang="en-GB" b="1" dirty="0" smtClean="0"/>
          </a:p>
          <a:p>
            <a:pPr marL="0" indent="0">
              <a:buNone/>
            </a:pPr>
            <a:r>
              <a:rPr lang="en-GB" b="1" dirty="0" smtClean="0"/>
              <a:t>Intrinsic motivation, positive feelings</a:t>
            </a:r>
            <a:endParaRPr lang="en-GB" dirty="0" smtClean="0"/>
          </a:p>
          <a:p>
            <a:r>
              <a:rPr lang="en-GB" dirty="0" smtClean="0"/>
              <a:t>Teachers are generally highly motivated in the use of </a:t>
            </a:r>
            <a:r>
              <a:rPr lang="en-GB" dirty="0" err="1" smtClean="0"/>
              <a:t>iWB</a:t>
            </a:r>
            <a:r>
              <a:rPr lang="en-GB" dirty="0" smtClean="0"/>
              <a:t>, with the majority (77%) using the </a:t>
            </a:r>
            <a:r>
              <a:rPr lang="en-GB" dirty="0" err="1" smtClean="0"/>
              <a:t>iWB</a:t>
            </a:r>
            <a:r>
              <a:rPr lang="en-GB" dirty="0" smtClean="0"/>
              <a:t> on the basis of the personal choice and, because it is an interesting activity (82%). Teachers are also excited using the </a:t>
            </a:r>
            <a:r>
              <a:rPr lang="en-GB" dirty="0" err="1" smtClean="0"/>
              <a:t>iWB</a:t>
            </a:r>
            <a:r>
              <a:rPr lang="en-GB" dirty="0" smtClean="0"/>
              <a:t> (77%), and feel good when using it. </a:t>
            </a:r>
          </a:p>
          <a:p>
            <a:endParaRPr lang="en-GB" dirty="0" smtClean="0"/>
          </a:p>
          <a:p>
            <a:r>
              <a:rPr lang="sl-SI" sz="1200" b="1" kern="1200" dirty="0" smtClean="0">
                <a:solidFill>
                  <a:schemeClr val="tx1"/>
                </a:solidFill>
                <a:effectLst/>
                <a:latin typeface="+mn-lt"/>
                <a:ea typeface="+mn-ea"/>
                <a:cs typeface="+mn-cs"/>
              </a:rPr>
              <a:t>Samo-učinkovitost</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Dobra polovica anketirancev je mnenja, da so sposobni samostojno dokončati nalogo z uporabo i-table. Hkrati pa rezultati kažejo, da dobra četrtina učiteljev meni, da ne znajo v vsakem primeru zaključiti zadane naloge.</a:t>
            </a:r>
          </a:p>
          <a:p>
            <a:r>
              <a:rPr lang="sl-SI" sz="1200" b="1" kern="1200" dirty="0" smtClean="0">
                <a:solidFill>
                  <a:schemeClr val="tx1"/>
                </a:solidFill>
                <a:effectLst/>
                <a:latin typeface="+mn-lt"/>
                <a:ea typeface="+mn-ea"/>
                <a:cs typeface="+mn-cs"/>
              </a:rPr>
              <a:t>Osebna inovativnost</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Več kot polovica sodelujočih v anketi je ocenila, da so tisti, ki so med prvimi, ki želijo preizkusiti nove tehnologije in sicer radi eksperimentirajo z novimi tehnologijami.</a:t>
            </a:r>
          </a:p>
          <a:p>
            <a:r>
              <a:rPr lang="sl-SI" sz="1200" b="1" kern="1200" dirty="0" smtClean="0">
                <a:solidFill>
                  <a:schemeClr val="tx1"/>
                </a:solidFill>
                <a:effectLst/>
                <a:latin typeface="+mn-lt"/>
                <a:ea typeface="+mn-ea"/>
                <a:cs typeface="+mn-cs"/>
              </a:rPr>
              <a:t>Notranja motivacija, občutki</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Učitelji so v splošnem zelo motivirani pri uporabi i-table, pri čemer jih večina (77%) uporablja i-tablo  na podlagi osebne odločitve in, ker jim je to zanimiva dejavnost (82%). Učitelje uporaba i-table po večini veseli (77%) in se ob uporabi i-table počutijo dobro. V splošnem so učitelji mnenja, da je prijetno uporabljati i-tablo (75%).</a:t>
            </a:r>
          </a:p>
          <a:p>
            <a:endParaRPr lang="en-GB" dirty="0" smtClean="0"/>
          </a:p>
          <a:p>
            <a:endParaRPr lang="sl-SI" dirty="0"/>
          </a:p>
        </p:txBody>
      </p:sp>
      <p:sp>
        <p:nvSpPr>
          <p:cNvPr id="4" name="Slide Number Placeholder 3"/>
          <p:cNvSpPr>
            <a:spLocks noGrp="1"/>
          </p:cNvSpPr>
          <p:nvPr>
            <p:ph type="sldNum" sz="quarter" idx="10"/>
          </p:nvPr>
        </p:nvSpPr>
        <p:spPr/>
        <p:txBody>
          <a:bodyPr/>
          <a:lstStyle/>
          <a:p>
            <a:fld id="{A626711F-50B0-4200-96B2-6DF9729A9FA6}" type="slidenum">
              <a:rPr lang="en-US" smtClean="0"/>
              <a:pPr/>
              <a:t>22</a:t>
            </a:fld>
            <a:endParaRPr lang="en-US"/>
          </a:p>
        </p:txBody>
      </p:sp>
    </p:spTree>
    <p:extLst>
      <p:ext uri="{BB962C8B-B14F-4D97-AF65-F5344CB8AC3E}">
        <p14:creationId xmlns:p14="http://schemas.microsoft.com/office/powerpoint/2010/main" val="1944882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GB" b="1" dirty="0" smtClean="0"/>
              <a:t>User Interface Quality</a:t>
            </a:r>
            <a:endParaRPr lang="en-GB" dirty="0" smtClean="0"/>
          </a:p>
          <a:p>
            <a:r>
              <a:rPr lang="en-GB" dirty="0" smtClean="0"/>
              <a:t>More than half of the users agree that </a:t>
            </a:r>
            <a:r>
              <a:rPr lang="en-GB" dirty="0" err="1" smtClean="0"/>
              <a:t>iWBs</a:t>
            </a:r>
            <a:r>
              <a:rPr lang="en-GB" dirty="0" smtClean="0"/>
              <a:t> are providing a high-quality user interface with easy navigation (62%), that the user interface is well organized (59%), and it is easy to move around the user interface </a:t>
            </a:r>
            <a:r>
              <a:rPr lang="en-GB" dirty="0" err="1" smtClean="0"/>
              <a:t>i</a:t>
            </a:r>
            <a:r>
              <a:rPr lang="en-GB" dirty="0" smtClean="0"/>
              <a:t>-table (57%).</a:t>
            </a:r>
          </a:p>
          <a:p>
            <a:pPr marL="0" indent="0">
              <a:buNone/>
            </a:pPr>
            <a:r>
              <a:rPr lang="en-GB" b="1" dirty="0" err="1" smtClean="0"/>
              <a:t>Compatibiltiy</a:t>
            </a:r>
            <a:endParaRPr lang="en-GB" dirty="0" smtClean="0"/>
          </a:p>
          <a:p>
            <a:r>
              <a:rPr lang="en-GB" dirty="0" smtClean="0"/>
              <a:t>Using </a:t>
            </a:r>
            <a:r>
              <a:rPr lang="en-GB" dirty="0" err="1" smtClean="0"/>
              <a:t>iWB</a:t>
            </a:r>
            <a:r>
              <a:rPr lang="en-GB" dirty="0" smtClean="0"/>
              <a:t> is not causing compatibility issues with existing content and devices. Two thirds of the teachers felt that the </a:t>
            </a:r>
            <a:r>
              <a:rPr lang="en-GB" dirty="0" err="1" smtClean="0"/>
              <a:t>iWB</a:t>
            </a:r>
            <a:r>
              <a:rPr lang="en-GB" dirty="0" smtClean="0"/>
              <a:t> is compatible with the content (for example, .</a:t>
            </a:r>
            <a:r>
              <a:rPr lang="en-GB" dirty="0" err="1" smtClean="0"/>
              <a:t>pptx</a:t>
            </a:r>
            <a:r>
              <a:rPr lang="en-GB" dirty="0" smtClean="0"/>
              <a:t>, .</a:t>
            </a:r>
            <a:r>
              <a:rPr lang="en-GB" dirty="0" err="1" smtClean="0"/>
              <a:t>docx</a:t>
            </a:r>
            <a:r>
              <a:rPr lang="en-GB" dirty="0" smtClean="0"/>
              <a:t>, etc.) that they use on their computers and software for the preparation and implementation of the teaching process (MS Power Point, MS Word, etc. .). </a:t>
            </a:r>
          </a:p>
          <a:p>
            <a:pPr marL="0" indent="0">
              <a:buNone/>
            </a:pPr>
            <a:r>
              <a:rPr lang="en-GB" b="1" dirty="0" smtClean="0"/>
              <a:t>Technical Quality</a:t>
            </a:r>
            <a:endParaRPr lang="en-GB" dirty="0" smtClean="0"/>
          </a:p>
          <a:p>
            <a:r>
              <a:rPr lang="en-GB" dirty="0" smtClean="0"/>
              <a:t>Users of </a:t>
            </a:r>
            <a:r>
              <a:rPr lang="en-GB" dirty="0" err="1" smtClean="0"/>
              <a:t>iWBs</a:t>
            </a:r>
            <a:r>
              <a:rPr lang="en-GB" dirty="0" smtClean="0"/>
              <a:t> share the opinion that the </a:t>
            </a:r>
            <a:r>
              <a:rPr lang="en-GB" dirty="0" err="1" smtClean="0"/>
              <a:t>iWB</a:t>
            </a:r>
            <a:r>
              <a:rPr lang="en-GB" dirty="0" smtClean="0"/>
              <a:t> is user friendly (77%), and safe (79%). </a:t>
            </a:r>
          </a:p>
          <a:p>
            <a:pPr marL="0" indent="0">
              <a:buNone/>
            </a:pPr>
            <a:r>
              <a:rPr lang="en-GB" b="1" dirty="0" smtClean="0"/>
              <a:t>Reliability</a:t>
            </a:r>
            <a:endParaRPr lang="en-GB" dirty="0" smtClean="0"/>
          </a:p>
          <a:p>
            <a:r>
              <a:rPr lang="en-GB" dirty="0" smtClean="0"/>
              <a:t>As for reliability, the views of end-users shared. Although a half of them considers that the </a:t>
            </a:r>
            <a:r>
              <a:rPr lang="en-GB" dirty="0" err="1" smtClean="0"/>
              <a:t>iWB</a:t>
            </a:r>
            <a:r>
              <a:rPr lang="en-GB" dirty="0" smtClean="0"/>
              <a:t> is operating reliable and the content in generally is being displayed as expected. On the other side, one third of users have had experienced unexpected working behaviour. A quarter of users also disagrees with the argument that the </a:t>
            </a:r>
            <a:r>
              <a:rPr lang="en-GB" dirty="0" err="1" smtClean="0"/>
              <a:t>iWB</a:t>
            </a:r>
            <a:r>
              <a:rPr lang="en-GB" dirty="0" smtClean="0"/>
              <a:t> works reliably.</a:t>
            </a:r>
          </a:p>
          <a:p>
            <a:pPr marL="0" indent="0">
              <a:buNone/>
            </a:pPr>
            <a:r>
              <a:rPr lang="en-GB" b="1" dirty="0" smtClean="0"/>
              <a:t>Content Quality</a:t>
            </a:r>
            <a:endParaRPr lang="en-GB" dirty="0" smtClean="0"/>
          </a:p>
          <a:p>
            <a:r>
              <a:rPr lang="en-GB" dirty="0" smtClean="0"/>
              <a:t>More than half of teachers agrees that the learning content with high quality can be found on existing websites that is easily converted to their own needs. Similarly, the teachers think that they can find quality documentation, guidelines, tutorials about the use and other information related to the use of IWBs.</a:t>
            </a:r>
          </a:p>
          <a:p>
            <a:endParaRPr lang="en-GB" dirty="0" smtClean="0"/>
          </a:p>
          <a:p>
            <a:r>
              <a:rPr lang="sl-SI" sz="1200" b="1" kern="1200" dirty="0" smtClean="0">
                <a:solidFill>
                  <a:schemeClr val="tx1"/>
                </a:solidFill>
                <a:effectLst/>
                <a:latin typeface="+mn-lt"/>
                <a:ea typeface="+mn-ea"/>
                <a:cs typeface="+mn-cs"/>
              </a:rPr>
              <a:t>Kakovost uporabniškega vmesnika</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Več kot polovica uporabnikov se strinja, da i-table nudijo kakovosten uporabniški vmesnik z enostavno navigacijo (62%), da je uporabniški vmesnik dobro organiziran (59%) in se je enostavno premikati po uporabniškem vmesniku i-table (57%).</a:t>
            </a:r>
          </a:p>
          <a:p>
            <a:r>
              <a:rPr lang="sl-SI" sz="1200" b="1" kern="1200" dirty="0" smtClean="0">
                <a:solidFill>
                  <a:schemeClr val="tx1"/>
                </a:solidFill>
                <a:effectLst/>
                <a:latin typeface="+mn-lt"/>
                <a:ea typeface="+mn-ea"/>
                <a:cs typeface="+mn-cs"/>
              </a:rPr>
              <a:t>Kompatibilnost</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Uporaba i-table sicer tudi ne povzroča težav s kompatibilnostjo z vsebinami in napravami, ki jih učitelji uporabljajo pri pedagoškem procesu. Dve tretjini učiteljev meni, da je i-tabla kompatibilna z vsebinami (na primer .pptx, .docx, itd.), ki jih uporabljajo na svojih računalnikih ter programsko opremo za pripravo in izvedbo pedagoškega procesa (MS Power Point, MS Word, itd.). Nekoliko manj učiteljev (slaba polovica) se strinja, da je programska oprema za pripravo vsebin za i-tablo kompatibilna z napravami, ki jih uporabljajo (računalnik, tablica, telefon, itd.).</a:t>
            </a:r>
          </a:p>
          <a:p>
            <a:r>
              <a:rPr lang="sl-SI" sz="1200" b="1" kern="1200" dirty="0" smtClean="0">
                <a:solidFill>
                  <a:schemeClr val="tx1"/>
                </a:solidFill>
                <a:effectLst/>
                <a:latin typeface="+mn-lt"/>
                <a:ea typeface="+mn-ea"/>
                <a:cs typeface="+mn-cs"/>
              </a:rPr>
              <a:t>Tehnična kakovost</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Uporabniki i-table so mnenja, da je i-tabla uporabniku prijazna (77%), zanesljiva ( 55%) in varna (79%).</a:t>
            </a:r>
          </a:p>
          <a:p>
            <a:r>
              <a:rPr lang="sl-SI" sz="1200" b="1" kern="1200" dirty="0" smtClean="0">
                <a:solidFill>
                  <a:schemeClr val="tx1"/>
                </a:solidFill>
                <a:effectLst/>
                <a:latin typeface="+mn-lt"/>
                <a:ea typeface="+mn-ea"/>
                <a:cs typeface="+mn-cs"/>
              </a:rPr>
              <a:t>Zanesljivost</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Kar se tiče zanesljivosti, so mnenja končnih uporabnikov deljena. Sicer dobra polovica meni, da i-tabla deluje zanesljiv in prikazuje vsebine ter v splošnem deluje po pričakovanjih. Istočasno pa je tretjina uporabnikov izkusila, da se je i-tabla med delovanjem nenapovedano zaustavila. Četrtina uporabnikov se tudi ne strinja s trditvijo, da i-tabla deluje zanesljivo. </a:t>
            </a:r>
          </a:p>
          <a:p>
            <a:r>
              <a:rPr lang="sl-SI" sz="1200" b="1" kern="1200" dirty="0" smtClean="0">
                <a:solidFill>
                  <a:schemeClr val="tx1"/>
                </a:solidFill>
                <a:effectLst/>
                <a:latin typeface="+mn-lt"/>
                <a:ea typeface="+mn-ea"/>
                <a:cs typeface="+mn-cs"/>
              </a:rPr>
              <a:t>Kakovost učnih vsebin, vodičev in informacij na spletnih mestih</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Dobra polovica učiteljev se sicer strinja in dobra tretjina delno strinja, da so učne vsebine, objavljene na spletnih mestih kakovostno pripravljene in jih lahko pridobijo ter jih enostavno preoblikujejo za lastne potrebe. Podobno mnenje si učitelji delijo glede kakovosti razpoložljivih vodičev o uporabi i-table ter kakovosti informacij, ki jih najdejo na obstoječih spletnih portalih in mestih.</a:t>
            </a:r>
          </a:p>
          <a:p>
            <a:endParaRPr lang="en-GB" dirty="0" smtClean="0"/>
          </a:p>
        </p:txBody>
      </p:sp>
      <p:sp>
        <p:nvSpPr>
          <p:cNvPr id="4" name="Slide Number Placeholder 3"/>
          <p:cNvSpPr>
            <a:spLocks noGrp="1"/>
          </p:cNvSpPr>
          <p:nvPr>
            <p:ph type="sldNum" sz="quarter" idx="10"/>
          </p:nvPr>
        </p:nvSpPr>
        <p:spPr/>
        <p:txBody>
          <a:bodyPr/>
          <a:lstStyle/>
          <a:p>
            <a:fld id="{A626711F-50B0-4200-96B2-6DF9729A9FA6}" type="slidenum">
              <a:rPr lang="en-US" smtClean="0"/>
              <a:pPr/>
              <a:t>23</a:t>
            </a:fld>
            <a:endParaRPr lang="en-US"/>
          </a:p>
        </p:txBody>
      </p:sp>
    </p:spTree>
    <p:extLst>
      <p:ext uri="{BB962C8B-B14F-4D97-AF65-F5344CB8AC3E}">
        <p14:creationId xmlns:p14="http://schemas.microsoft.com/office/powerpoint/2010/main" val="1944882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GB" b="1" dirty="0" smtClean="0"/>
              <a:t>Job Relevance</a:t>
            </a:r>
            <a:endParaRPr lang="en-GB" dirty="0" smtClean="0"/>
          </a:p>
          <a:p>
            <a:r>
              <a:rPr lang="en-GB" dirty="0" smtClean="0"/>
              <a:t>Majority of users agree that the </a:t>
            </a:r>
            <a:r>
              <a:rPr lang="en-GB" dirty="0" err="1" smtClean="0"/>
              <a:t>iWB</a:t>
            </a:r>
            <a:r>
              <a:rPr lang="en-GB" dirty="0" smtClean="0"/>
              <a:t> is an important and good tool that can be used for teaching purposes. They also share the opinion that they need </a:t>
            </a:r>
            <a:r>
              <a:rPr lang="en-GB" dirty="0" err="1" smtClean="0"/>
              <a:t>iWB</a:t>
            </a:r>
            <a:r>
              <a:rPr lang="en-GB" dirty="0" smtClean="0"/>
              <a:t> in their pedagogical work.</a:t>
            </a:r>
          </a:p>
          <a:p>
            <a:pPr marL="0" indent="0">
              <a:buNone/>
            </a:pPr>
            <a:r>
              <a:rPr lang="en-GB" b="1" dirty="0" smtClean="0"/>
              <a:t>Management Support</a:t>
            </a:r>
            <a:endParaRPr lang="en-GB" dirty="0" smtClean="0"/>
          </a:p>
          <a:p>
            <a:r>
              <a:rPr lang="en-GB" dirty="0" smtClean="0"/>
              <a:t>The schools, in most cases, support the use of </a:t>
            </a:r>
            <a:r>
              <a:rPr lang="en-GB" dirty="0" err="1" smtClean="0"/>
              <a:t>iTB</a:t>
            </a:r>
            <a:r>
              <a:rPr lang="en-GB" dirty="0" smtClean="0"/>
              <a:t> and favours the introduction of </a:t>
            </a:r>
            <a:r>
              <a:rPr lang="en-GB" dirty="0" err="1" smtClean="0"/>
              <a:t>iWB</a:t>
            </a:r>
            <a:r>
              <a:rPr lang="en-GB" dirty="0" smtClean="0"/>
              <a:t> in the teaching process. A slightly smaller percentage of respondents agree that the school management is motivating teachers to use </a:t>
            </a:r>
            <a:r>
              <a:rPr lang="en-GB" dirty="0" err="1" smtClean="0"/>
              <a:t>iWB</a:t>
            </a:r>
            <a:r>
              <a:rPr lang="en-GB" dirty="0" smtClean="0"/>
              <a:t>. One-fifth of respondents think that the school management is not motivating teachers to use </a:t>
            </a:r>
            <a:r>
              <a:rPr lang="en-GB" dirty="0" err="1" smtClean="0"/>
              <a:t>iWB</a:t>
            </a:r>
            <a:r>
              <a:rPr lang="en-GB" dirty="0" smtClean="0"/>
              <a:t>.</a:t>
            </a:r>
          </a:p>
          <a:p>
            <a:pPr marL="0" indent="0">
              <a:buNone/>
            </a:pPr>
            <a:r>
              <a:rPr lang="en-GB" b="1" dirty="0" smtClean="0"/>
              <a:t>Support for training/education</a:t>
            </a:r>
            <a:endParaRPr lang="en-GB" dirty="0" smtClean="0"/>
          </a:p>
          <a:p>
            <a:r>
              <a:rPr lang="en-GB" dirty="0" smtClean="0"/>
              <a:t>A similar result is also reflected in answers to questions that are related to training teachers on the use of </a:t>
            </a:r>
            <a:r>
              <a:rPr lang="en-GB" dirty="0" err="1" smtClean="0"/>
              <a:t>iWB</a:t>
            </a:r>
            <a:r>
              <a:rPr lang="en-GB" dirty="0" smtClean="0"/>
              <a:t>. More than half of them think that the school ensures and promotes regular education of teachers on the use of </a:t>
            </a:r>
            <a:r>
              <a:rPr lang="en-GB" dirty="0" err="1" smtClean="0"/>
              <a:t>iWB</a:t>
            </a:r>
            <a:r>
              <a:rPr lang="en-GB" dirty="0" smtClean="0"/>
              <a:t>. But on the other hand it is also almost half of those who believe that they have received insufficient education and that the school does not provide regular training on the use of </a:t>
            </a:r>
            <a:r>
              <a:rPr lang="en-GB" dirty="0" err="1" smtClean="0"/>
              <a:t>iWB</a:t>
            </a:r>
            <a:r>
              <a:rPr lang="en-GB" dirty="0" smtClean="0"/>
              <a:t>.</a:t>
            </a:r>
          </a:p>
          <a:p>
            <a:pPr marL="0" indent="0">
              <a:buNone/>
            </a:pPr>
            <a:r>
              <a:rPr lang="en-GB" b="1" dirty="0" smtClean="0"/>
              <a:t>Assistance/Help</a:t>
            </a:r>
            <a:endParaRPr lang="en-GB" dirty="0" smtClean="0"/>
          </a:p>
          <a:p>
            <a:r>
              <a:rPr lang="en-GB" dirty="0" smtClean="0"/>
              <a:t>More than half of users have no problem using the </a:t>
            </a:r>
            <a:r>
              <a:rPr lang="en-GB" dirty="0" err="1" smtClean="0"/>
              <a:t>iWB</a:t>
            </a:r>
            <a:r>
              <a:rPr lang="en-GB" dirty="0" smtClean="0"/>
              <a:t> and in case of problems or difficulties they can rely on technical assistance or. staff.</a:t>
            </a:r>
          </a:p>
          <a:p>
            <a:endParaRPr lang="en-GB" dirty="0" smtClean="0"/>
          </a:p>
          <a:p>
            <a:r>
              <a:rPr lang="sl-SI" sz="1200" b="1" kern="1200" dirty="0" smtClean="0">
                <a:solidFill>
                  <a:schemeClr val="tx1"/>
                </a:solidFill>
                <a:effectLst/>
                <a:latin typeface="+mn-lt"/>
                <a:ea typeface="+mn-ea"/>
                <a:cs typeface="+mn-cs"/>
              </a:rPr>
              <a:t>Povezanost z delom</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Uporaba i-table je zagotovo pomemben in dober učni pripomoček pri pedagoškem delu, s čimer se strinja  večina uporabnikov i-table in so hkrati mnenja, da jih potrebujejo pri svojem pedagoškem delu.</a:t>
            </a:r>
          </a:p>
          <a:p>
            <a:r>
              <a:rPr lang="sl-SI" sz="1200" b="1" kern="1200" dirty="0" smtClean="0">
                <a:solidFill>
                  <a:schemeClr val="tx1"/>
                </a:solidFill>
                <a:effectLst/>
                <a:latin typeface="+mn-lt"/>
                <a:ea typeface="+mn-ea"/>
                <a:cs typeface="+mn-cs"/>
              </a:rPr>
              <a:t>Podpora vodstva</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Vodstvo šole v večini primerov podpira uporabo i-table in je naklonjeno vpeljavi i-table pri pedagoškem procesu. Nekoliko manjši odstotek anketirancev se strinja, da vodstvo šole motivira učitelje k uporabi i-table, oz. petina anketirancev meni, da vodstvo šole učiteljev ne motivira k uporabi i-table.</a:t>
            </a:r>
          </a:p>
          <a:p>
            <a:r>
              <a:rPr lang="sl-SI" sz="1200" b="1" kern="1200" dirty="0" smtClean="0">
                <a:solidFill>
                  <a:schemeClr val="tx1"/>
                </a:solidFill>
                <a:effectLst/>
                <a:latin typeface="+mn-lt"/>
                <a:ea typeface="+mn-ea"/>
                <a:cs typeface="+mn-cs"/>
              </a:rPr>
              <a:t>Podpora izobraževanju</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Podoben rezultat kažejo tudi odgovori na vprašanja, ki so povezani z možnostjo izobraževanja učiteljev o uporabi i-table. Dobra polovica jih je sicer mnenja, da šola skrbi in vzpodbuja redno izobraževanje učiteljev o uporabi i-table. A po drugi strani jih je tudi skoraj polovica takih, ki so mnenja, da so bili deležni premalo izobraževanja in da šola ne omogoča rednega izobraževanja o uporabi i-table.</a:t>
            </a:r>
          </a:p>
          <a:p>
            <a:r>
              <a:rPr lang="sl-SI" sz="1200" b="1" kern="1200" dirty="0" smtClean="0">
                <a:solidFill>
                  <a:schemeClr val="tx1"/>
                </a:solidFill>
                <a:effectLst/>
                <a:latin typeface="+mn-lt"/>
                <a:ea typeface="+mn-ea"/>
                <a:cs typeface="+mn-cs"/>
              </a:rPr>
              <a:t>Pomoč</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Več kot polovica uporabnikov nima težav ob uporabi i-table in se lahko v primeru težav ali nejasnosti zanesejo na tehnično pomoč oz. osebje.</a:t>
            </a:r>
          </a:p>
          <a:p>
            <a:endParaRPr lang="en-GB" dirty="0" smtClean="0"/>
          </a:p>
        </p:txBody>
      </p:sp>
      <p:sp>
        <p:nvSpPr>
          <p:cNvPr id="4" name="Slide Number Placeholder 3"/>
          <p:cNvSpPr>
            <a:spLocks noGrp="1"/>
          </p:cNvSpPr>
          <p:nvPr>
            <p:ph type="sldNum" sz="quarter" idx="10"/>
          </p:nvPr>
        </p:nvSpPr>
        <p:spPr/>
        <p:txBody>
          <a:bodyPr/>
          <a:lstStyle/>
          <a:p>
            <a:fld id="{A626711F-50B0-4200-96B2-6DF9729A9FA6}" type="slidenum">
              <a:rPr lang="en-US" smtClean="0"/>
              <a:pPr/>
              <a:t>24</a:t>
            </a:fld>
            <a:endParaRPr lang="en-US"/>
          </a:p>
        </p:txBody>
      </p:sp>
    </p:spTree>
    <p:extLst>
      <p:ext uri="{BB962C8B-B14F-4D97-AF65-F5344CB8AC3E}">
        <p14:creationId xmlns:p14="http://schemas.microsoft.com/office/powerpoint/2010/main" val="1944882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GB" sz="1200" b="1" dirty="0" smtClean="0"/>
              <a:t>Satisfaction with the teaching effect</a:t>
            </a:r>
            <a:endParaRPr lang="en-GB" sz="1200" dirty="0" smtClean="0"/>
          </a:p>
          <a:p>
            <a:r>
              <a:rPr lang="en-GB" sz="1200" dirty="0" smtClean="0"/>
              <a:t>Most teachers (77%) are satisfied with the teaching impact and user experience when using </a:t>
            </a:r>
            <a:r>
              <a:rPr lang="en-GB" sz="1200" dirty="0" err="1" smtClean="0"/>
              <a:t>iWB</a:t>
            </a:r>
            <a:r>
              <a:rPr lang="en-GB" sz="1200" dirty="0" smtClean="0"/>
              <a:t>. 80% of teachers believe that they made the right decision regarding the use of </a:t>
            </a:r>
            <a:r>
              <a:rPr lang="en-GB" sz="1200" dirty="0" err="1" smtClean="0"/>
              <a:t>iWB</a:t>
            </a:r>
            <a:r>
              <a:rPr lang="en-GB" sz="1200" dirty="0" smtClean="0"/>
              <a:t>.</a:t>
            </a:r>
          </a:p>
          <a:p>
            <a:pPr marL="0" indent="0">
              <a:buNone/>
            </a:pPr>
            <a:endParaRPr lang="sl-SI" sz="1200" b="1" dirty="0" smtClean="0"/>
          </a:p>
          <a:p>
            <a:pPr marL="0" indent="0">
              <a:buNone/>
            </a:pPr>
            <a:r>
              <a:rPr lang="en-GB" sz="1200" b="1" dirty="0" smtClean="0"/>
              <a:t>Educational Effect</a:t>
            </a:r>
            <a:endParaRPr lang="en-GB" sz="1200" dirty="0" smtClean="0"/>
          </a:p>
          <a:p>
            <a:r>
              <a:rPr lang="en-GB" sz="1200" dirty="0" smtClean="0"/>
              <a:t>Most (90%) of teachers believe that the use of </a:t>
            </a:r>
            <a:r>
              <a:rPr lang="en-GB" sz="1200" dirty="0" err="1" smtClean="0"/>
              <a:t>iWB</a:t>
            </a:r>
            <a:r>
              <a:rPr lang="en-GB" sz="1200" dirty="0" smtClean="0"/>
              <a:t> can enrich the educational process and stimulate the curiosity of the students. </a:t>
            </a:r>
          </a:p>
          <a:p>
            <a:r>
              <a:rPr lang="en-GB" sz="1200" dirty="0" smtClean="0"/>
              <a:t>Slightly fewer teachers (60%) think that the use of </a:t>
            </a:r>
            <a:r>
              <a:rPr lang="en-GB" sz="1200" dirty="0" err="1" smtClean="0"/>
              <a:t>iWB</a:t>
            </a:r>
            <a:r>
              <a:rPr lang="en-GB" sz="1200" dirty="0" smtClean="0"/>
              <a:t> can increase the concentration of students‘ concentration, stimulate their creativity in pedagogical work and provide better responsiveness students. </a:t>
            </a:r>
          </a:p>
          <a:p>
            <a:r>
              <a:rPr lang="en-GB" sz="1200" dirty="0" smtClean="0"/>
              <a:t>Most teachers (80%) also believe that the </a:t>
            </a:r>
            <a:r>
              <a:rPr lang="en-GB" sz="1200" dirty="0" err="1" smtClean="0"/>
              <a:t>iWB</a:t>
            </a:r>
            <a:r>
              <a:rPr lang="en-GB" sz="1200" dirty="0" smtClean="0"/>
              <a:t> as a learning tool that allows new forms of interaction between teachers and students providing greater flexibility in teaching.</a:t>
            </a:r>
          </a:p>
          <a:p>
            <a:endParaRPr lang="sl-SI" sz="1200" b="1" kern="1200" dirty="0" smtClean="0">
              <a:solidFill>
                <a:schemeClr val="tx1"/>
              </a:solidFill>
              <a:effectLst/>
              <a:latin typeface="+mn-lt"/>
              <a:ea typeface="+mn-ea"/>
              <a:cs typeface="+mn-cs"/>
            </a:endParaRPr>
          </a:p>
          <a:p>
            <a:endParaRPr lang="sl-SI" sz="1200" b="1" kern="1200" dirty="0" smtClean="0">
              <a:solidFill>
                <a:schemeClr val="tx1"/>
              </a:solidFill>
              <a:effectLst/>
              <a:latin typeface="+mn-lt"/>
              <a:ea typeface="+mn-ea"/>
              <a:cs typeface="+mn-cs"/>
            </a:endParaRPr>
          </a:p>
          <a:p>
            <a:r>
              <a:rPr lang="sl-SI" sz="1200" b="1" kern="1200" dirty="0" smtClean="0">
                <a:solidFill>
                  <a:schemeClr val="tx1"/>
                </a:solidFill>
                <a:effectLst/>
                <a:latin typeface="+mn-lt"/>
                <a:ea typeface="+mn-ea"/>
                <a:cs typeface="+mn-cs"/>
              </a:rPr>
              <a:t>Zadovoljstvo s pedagoškim učinkom</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Večina učiteljev (77%) je zadovoljna z učinkom in uporabniško izkušnjo, ki jo omogoča i-tabla. 80% učiteljev je prepričanih, da so se pravilno odločili glede uporabe i-table.</a:t>
            </a:r>
          </a:p>
          <a:p>
            <a:r>
              <a:rPr lang="sl-SI" sz="1200" b="1" kern="1200" dirty="0" smtClean="0">
                <a:solidFill>
                  <a:schemeClr val="tx1"/>
                </a:solidFill>
                <a:effectLst/>
                <a:latin typeface="+mn-lt"/>
                <a:ea typeface="+mn-ea"/>
                <a:cs typeface="+mn-cs"/>
              </a:rPr>
              <a:t>Pedagoški učinek</a:t>
            </a:r>
            <a:endParaRPr lang="sl-SI" sz="1200" kern="1200" dirty="0" smtClean="0">
              <a:solidFill>
                <a:schemeClr val="tx1"/>
              </a:solidFill>
              <a:effectLst/>
              <a:latin typeface="+mn-lt"/>
              <a:ea typeface="+mn-ea"/>
              <a:cs typeface="+mn-cs"/>
            </a:endParaRPr>
          </a:p>
          <a:p>
            <a:r>
              <a:rPr lang="sl-SI" sz="1200" kern="1200" dirty="0" smtClean="0">
                <a:solidFill>
                  <a:schemeClr val="tx1"/>
                </a:solidFill>
                <a:effectLst/>
                <a:latin typeface="+mn-lt"/>
                <a:ea typeface="+mn-ea"/>
                <a:cs typeface="+mn-cs"/>
              </a:rPr>
              <a:t>Večina (90%) učiteljev je mnenja, da uporaba i-table popestri pedagoški proces, spodbuja radovednost učencev. Nekoliko manj (60%) učiteljev meni, da uporaba i-table povečuje stopnjo koncentracije učencev, vzpodbuja ustvarjalnost pri učencih pri pedagoškem delu ter zagotavlja boljšo odzivnost učencev. Večina učiteljev (80%) prav tako meni, da i-tabla kot učni pripomoček omogoča nove oblike interakcije med učiteljem in učencem ter zagotavlja večjo fleksibilnost poučevanja.</a:t>
            </a:r>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26711F-50B0-4200-96B2-6DF9729A9FA6}" type="slidenum">
              <a:rPr lang="en-US" smtClean="0"/>
              <a:pPr/>
              <a:t>25</a:t>
            </a:fld>
            <a:endParaRPr lang="en-US"/>
          </a:p>
        </p:txBody>
      </p:sp>
    </p:spTree>
    <p:extLst>
      <p:ext uri="{BB962C8B-B14F-4D97-AF65-F5344CB8AC3E}">
        <p14:creationId xmlns:p14="http://schemas.microsoft.com/office/powerpoint/2010/main" val="1944882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t>A</a:t>
            </a:r>
            <a:r>
              <a:rPr lang="en-US" dirty="0" smtClean="0"/>
              <a:t> technology made up of a computer connected to a projector and a touch-sensitive board that presents the pictures projected from the computer, allows for changes, and receives input electronically or by touch. </a:t>
            </a:r>
            <a:endParaRPr lang="sl-SI" dirty="0" smtClean="0"/>
          </a:p>
          <a:p>
            <a:endParaRPr lang="sl-SI" dirty="0"/>
          </a:p>
        </p:txBody>
      </p:sp>
      <p:sp>
        <p:nvSpPr>
          <p:cNvPr id="4" name="Slide Number Placeholder 3"/>
          <p:cNvSpPr>
            <a:spLocks noGrp="1"/>
          </p:cNvSpPr>
          <p:nvPr>
            <p:ph type="sldNum" sz="quarter" idx="10"/>
          </p:nvPr>
        </p:nvSpPr>
        <p:spPr/>
        <p:txBody>
          <a:bodyPr/>
          <a:lstStyle/>
          <a:p>
            <a:fld id="{A626711F-50B0-4200-96B2-6DF9729A9FA6}" type="slidenum">
              <a:rPr lang="en-US" smtClean="0"/>
              <a:pPr/>
              <a:t>2</a:t>
            </a:fld>
            <a:endParaRPr lang="en-US"/>
          </a:p>
        </p:txBody>
      </p:sp>
    </p:spTree>
    <p:extLst>
      <p:ext uri="{BB962C8B-B14F-4D97-AF65-F5344CB8AC3E}">
        <p14:creationId xmlns:p14="http://schemas.microsoft.com/office/powerpoint/2010/main" val="356036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fontScale="47500" lnSpcReduction="20000"/>
          </a:bodyPr>
          <a:lstStyle/>
          <a:p>
            <a:r>
              <a:rPr lang="en-US" sz="1200" b="0" i="0" kern="1200" dirty="0" smtClean="0">
                <a:solidFill>
                  <a:schemeClr val="tx1"/>
                </a:solidFill>
                <a:effectLst/>
                <a:latin typeface="+mn-lt"/>
                <a:ea typeface="+mn-ea"/>
                <a:cs typeface="+mn-cs"/>
              </a:rPr>
              <a:t>Current research on the IWB use in educational settings, while limited, demonstrate IWB’s potential benefits to teaching, such as flexibility, versatility, multimedia ability, efficiency, interactivity, lesson participation, collaboration, idea-sharing, motivation, instant access to a vast electronic resources, and the ability to save and post drawings and writings on the board (</a:t>
            </a:r>
            <a:r>
              <a:rPr lang="en-US" sz="1200" b="0" i="0" u="none" strike="noStrike" kern="1200" dirty="0" smtClean="0">
                <a:solidFill>
                  <a:schemeClr val="tx1"/>
                </a:solidFill>
                <a:effectLst/>
                <a:latin typeface="+mn-lt"/>
                <a:ea typeface="+mn-ea"/>
                <a:cs typeface="+mn-cs"/>
                <a:hlinkClick r:id="rId3"/>
              </a:rPr>
              <a:t>Levy, 2002</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4"/>
              </a:rPr>
              <a:t>Smith </a:t>
            </a:r>
            <a:r>
              <a:rPr lang="en-US" sz="1200" b="0" i="0" u="none" strike="noStrike" kern="1200" smtClean="0">
                <a:solidFill>
                  <a:schemeClr val="tx1"/>
                </a:solidFill>
                <a:effectLst/>
                <a:latin typeface="+mn-lt"/>
                <a:ea typeface="+mn-ea"/>
                <a:cs typeface="+mn-cs"/>
                <a:hlinkClick r:id="rId4"/>
              </a:rPr>
              <a:t>et al., 2005</a:t>
            </a:r>
            <a:r>
              <a:rPr lang="en-US" sz="1200" b="0" i="0" kern="120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With the benefits listed above, IWBs can be a powerful technological aid to help teachers transform the traditional classroom environment into a student-centered </a:t>
            </a:r>
            <a:r>
              <a:rPr lang="en-US" sz="1200" b="0" i="0" kern="1200" smtClean="0">
                <a:solidFill>
                  <a:schemeClr val="tx1"/>
                </a:solidFill>
                <a:effectLst/>
                <a:latin typeface="+mn-lt"/>
                <a:ea typeface="+mn-ea"/>
                <a:cs typeface="+mn-cs"/>
              </a:rPr>
              <a:t>collaborative environment.</a:t>
            </a:r>
            <a:endParaRPr lang="sl-SI" sz="1200" b="0" i="0" kern="1200" dirty="0" smtClean="0">
              <a:solidFill>
                <a:schemeClr val="tx1"/>
              </a:solidFill>
              <a:effectLst/>
              <a:latin typeface="+mn-lt"/>
              <a:ea typeface="+mn-ea"/>
              <a:cs typeface="+mn-cs"/>
            </a:endParaRPr>
          </a:p>
          <a:p>
            <a:endParaRPr lang="sl-SI"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interactive electronic whiteboard is great </a:t>
            </a:r>
            <a:r>
              <a:rPr lang="en-US" sz="1200" b="0" i="0" kern="1200" smtClean="0">
                <a:solidFill>
                  <a:schemeClr val="tx1"/>
                </a:solidFill>
                <a:effectLst/>
                <a:latin typeface="+mn-lt"/>
                <a:ea typeface="+mn-ea"/>
                <a:cs typeface="+mn-cs"/>
              </a:rPr>
              <a:t>for demonstrations. </a:t>
            </a:r>
            <a:r>
              <a:rPr lang="en-US" sz="1200" b="0" i="0" kern="1200" dirty="0" smtClean="0">
                <a:solidFill>
                  <a:schemeClr val="tx1"/>
                </a:solidFill>
                <a:effectLst/>
                <a:latin typeface="+mn-lt"/>
                <a:ea typeface="+mn-ea"/>
                <a:cs typeface="+mn-cs"/>
              </a:rPr>
              <a:t>In the survey, many technology teachers and specialists reported enthusiasm for the board in staff development or computer class to show students how to use a </a:t>
            </a:r>
            <a:r>
              <a:rPr lang="en-US" sz="1200" b="0" i="0" kern="1200" smtClean="0">
                <a:solidFill>
                  <a:schemeClr val="tx1"/>
                </a:solidFill>
                <a:effectLst/>
                <a:latin typeface="+mn-lt"/>
                <a:ea typeface="+mn-ea"/>
                <a:cs typeface="+mn-cs"/>
              </a:rPr>
              <a:t>particular application. </a:t>
            </a:r>
            <a:r>
              <a:rPr lang="en-US" sz="1200" b="0" i="0" kern="1200" dirty="0" smtClean="0">
                <a:solidFill>
                  <a:schemeClr val="tx1"/>
                </a:solidFill>
                <a:effectLst/>
                <a:latin typeface="+mn-lt"/>
                <a:ea typeface="+mn-ea"/>
                <a:cs typeface="+mn-cs"/>
              </a:rPr>
              <a:t>Because the presenter can run the application from the board, using his finger like a mouse, it is easy to show the important features of </a:t>
            </a:r>
            <a:r>
              <a:rPr lang="en-US" sz="1200" b="0" i="0" kern="1200" smtClean="0">
                <a:solidFill>
                  <a:schemeClr val="tx1"/>
                </a:solidFill>
                <a:effectLst/>
                <a:latin typeface="+mn-lt"/>
                <a:ea typeface="+mn-ea"/>
                <a:cs typeface="+mn-cs"/>
              </a:rPr>
              <a:t>particular software. </a:t>
            </a:r>
            <a:r>
              <a:rPr lang="en-US" sz="1200" b="0" i="0" kern="1200" dirty="0" smtClean="0">
                <a:solidFill>
                  <a:schemeClr val="tx1"/>
                </a:solidFill>
                <a:effectLst/>
                <a:latin typeface="+mn-lt"/>
                <a:ea typeface="+mn-ea"/>
                <a:cs typeface="+mn-cs"/>
              </a:rPr>
              <a:t>The ability to mark on the board by writing with the stylus or using one's finger makes it possible to point out important features of </a:t>
            </a:r>
            <a:r>
              <a:rPr lang="en-US" sz="1200" b="0" i="0" kern="1200" smtClean="0">
                <a:solidFill>
                  <a:schemeClr val="tx1"/>
                </a:solidFill>
                <a:effectLst/>
                <a:latin typeface="+mn-lt"/>
                <a:ea typeface="+mn-ea"/>
                <a:cs typeface="+mn-cs"/>
              </a:rPr>
              <a:t>the program.</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interactive electronic whiteboard is a </a:t>
            </a:r>
            <a:r>
              <a:rPr lang="en-US" sz="1200" b="0" i="0" kern="1200" smtClean="0">
                <a:solidFill>
                  <a:schemeClr val="tx1"/>
                </a:solidFill>
                <a:effectLst/>
                <a:latin typeface="+mn-lt"/>
                <a:ea typeface="+mn-ea"/>
                <a:cs typeface="+mn-cs"/>
              </a:rPr>
              <a:t>colorful tool. </a:t>
            </a:r>
            <a:r>
              <a:rPr lang="en-US" sz="1200" b="0" i="0" kern="1200" dirty="0" smtClean="0">
                <a:solidFill>
                  <a:schemeClr val="tx1"/>
                </a:solidFill>
                <a:effectLst/>
                <a:latin typeface="+mn-lt"/>
                <a:ea typeface="+mn-ea"/>
                <a:cs typeface="+mn-cs"/>
              </a:rPr>
              <a:t>Research indicates that students respond to displays where color is employed, and marking can be customized both in the pen and in the highlighter features to display a number of </a:t>
            </a:r>
            <a:r>
              <a:rPr lang="en-US" sz="1200" b="0" i="0" kern="1200" smtClean="0">
                <a:solidFill>
                  <a:schemeClr val="tx1"/>
                </a:solidFill>
                <a:effectLst/>
                <a:latin typeface="+mn-lt"/>
                <a:ea typeface="+mn-ea"/>
                <a:cs typeface="+mn-cs"/>
              </a:rPr>
              <a:t>different colors. </a:t>
            </a:r>
            <a:r>
              <a:rPr lang="en-US" sz="1200" b="0" i="0" kern="1200" dirty="0" smtClean="0">
                <a:solidFill>
                  <a:schemeClr val="tx1"/>
                </a:solidFill>
                <a:effectLst/>
                <a:latin typeface="+mn-lt"/>
                <a:ea typeface="+mn-ea"/>
                <a:cs typeface="+mn-cs"/>
              </a:rPr>
              <a:t>Width of lines can also be adjusted to add flexible </a:t>
            </a:r>
            <a:r>
              <a:rPr lang="en-US" sz="1200" b="0" i="0" kern="1200" smtClean="0">
                <a:solidFill>
                  <a:schemeClr val="tx1"/>
                </a:solidFill>
                <a:effectLst/>
                <a:latin typeface="+mn-lt"/>
                <a:ea typeface="+mn-ea"/>
                <a:cs typeface="+mn-cs"/>
              </a:rPr>
              <a:t>marking choices.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board can accommodate different </a:t>
            </a:r>
            <a:r>
              <a:rPr lang="en-US" sz="1200" b="0" i="0" kern="1200" smtClean="0">
                <a:solidFill>
                  <a:schemeClr val="tx1"/>
                </a:solidFill>
                <a:effectLst/>
                <a:latin typeface="+mn-lt"/>
                <a:ea typeface="+mn-ea"/>
                <a:cs typeface="+mn-cs"/>
              </a:rPr>
              <a:t>learning styles. </a:t>
            </a:r>
            <a:r>
              <a:rPr lang="en-US" sz="1200" b="0" i="0" kern="1200" dirty="0" smtClean="0">
                <a:solidFill>
                  <a:schemeClr val="tx1"/>
                </a:solidFill>
                <a:effectLst/>
                <a:latin typeface="+mn-lt"/>
                <a:ea typeface="+mn-ea"/>
                <a:cs typeface="+mn-cs"/>
              </a:rPr>
              <a:t>Tactile learners can benefit from touching and marking at the board, audio learners can have the class discussion, visual learners can see what is taking place as it develops at </a:t>
            </a:r>
            <a:r>
              <a:rPr lang="en-US" sz="1200" b="0" i="0" kern="1200" smtClean="0">
                <a:solidFill>
                  <a:schemeClr val="tx1"/>
                </a:solidFill>
                <a:effectLst/>
                <a:latin typeface="+mn-lt"/>
                <a:ea typeface="+mn-ea"/>
                <a:cs typeface="+mn-cs"/>
              </a:rPr>
              <a:t>the board.</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All ages of students respond favorably to </a:t>
            </a:r>
            <a:r>
              <a:rPr lang="en-US" sz="1200" b="0" i="0" kern="1200" smtClean="0">
                <a:solidFill>
                  <a:schemeClr val="tx1"/>
                </a:solidFill>
                <a:effectLst/>
                <a:latin typeface="+mn-lt"/>
                <a:ea typeface="+mn-ea"/>
                <a:cs typeface="+mn-cs"/>
              </a:rPr>
              <a:t>board use. </a:t>
            </a:r>
            <a:r>
              <a:rPr lang="en-US" sz="1200" b="0" i="0" kern="1200" dirty="0" smtClean="0">
                <a:solidFill>
                  <a:schemeClr val="tx1"/>
                </a:solidFill>
                <a:effectLst/>
                <a:latin typeface="+mn-lt"/>
                <a:ea typeface="+mn-ea"/>
                <a:cs typeface="+mn-cs"/>
              </a:rPr>
              <a:t>Interactive whiteboards were originally used in the business world for </a:t>
            </a:r>
            <a:r>
              <a:rPr lang="en-US" sz="1200" b="0" i="0" kern="1200" smtClean="0">
                <a:solidFill>
                  <a:schemeClr val="tx1"/>
                </a:solidFill>
                <a:effectLst/>
                <a:latin typeface="+mn-lt"/>
                <a:ea typeface="+mn-ea"/>
                <a:cs typeface="+mn-cs"/>
              </a:rPr>
              <a:t>group meetings. </a:t>
            </a:r>
            <a:r>
              <a:rPr lang="en-US" sz="1200" b="0" i="0" kern="1200" dirty="0" smtClean="0">
                <a:solidFill>
                  <a:schemeClr val="tx1"/>
                </a:solidFill>
                <a:effectLst/>
                <a:latin typeface="+mn-lt"/>
                <a:ea typeface="+mn-ea"/>
                <a:cs typeface="+mn-cs"/>
              </a:rPr>
              <a:t>As they have gained popularity in schools, teachers have reported success with the youngest learners through students in </a:t>
            </a:r>
            <a:r>
              <a:rPr lang="en-US" sz="1200" b="0" i="0" kern="1200" smtClean="0">
                <a:solidFill>
                  <a:schemeClr val="tx1"/>
                </a:solidFill>
                <a:effectLst/>
                <a:latin typeface="+mn-lt"/>
                <a:ea typeface="+mn-ea"/>
                <a:cs typeface="+mn-cs"/>
              </a:rPr>
              <a:t>academic settings. </a:t>
            </a:r>
            <a:r>
              <a:rPr lang="en-US" sz="1200" b="0" i="0" kern="1200" dirty="0" smtClean="0">
                <a:solidFill>
                  <a:schemeClr val="tx1"/>
                </a:solidFill>
                <a:effectLst/>
                <a:latin typeface="+mn-lt"/>
                <a:ea typeface="+mn-ea"/>
                <a:cs typeface="+mn-cs"/>
              </a:rPr>
              <a:t>My present use of the board for demonstrations with graduate library science students has been as satisfying as my previous use with junior </a:t>
            </a:r>
            <a:r>
              <a:rPr lang="en-US" sz="1200" b="0" i="0" kern="1200" smtClean="0">
                <a:solidFill>
                  <a:schemeClr val="tx1"/>
                </a:solidFill>
                <a:effectLst/>
                <a:latin typeface="+mn-lt"/>
                <a:ea typeface="+mn-ea"/>
                <a:cs typeface="+mn-cs"/>
              </a:rPr>
              <a:t>high learners.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Distance learning is an excellent setting for interactive </a:t>
            </a:r>
            <a:r>
              <a:rPr lang="en-US" sz="1200" b="0" i="0" kern="1200" smtClean="0">
                <a:solidFill>
                  <a:schemeClr val="tx1"/>
                </a:solidFill>
                <a:effectLst/>
                <a:latin typeface="+mn-lt"/>
                <a:ea typeface="+mn-ea"/>
                <a:cs typeface="+mn-cs"/>
              </a:rPr>
              <a:t>whiteboard use. </a:t>
            </a:r>
            <a:r>
              <a:rPr lang="en-US" sz="1200" b="0" i="0" kern="1200" dirty="0" smtClean="0">
                <a:solidFill>
                  <a:schemeClr val="tx1"/>
                </a:solidFill>
                <a:effectLst/>
                <a:latin typeface="+mn-lt"/>
                <a:ea typeface="+mn-ea"/>
                <a:cs typeface="+mn-cs"/>
              </a:rPr>
              <a:t>Since they can be connected for distance communication, they have value to users at more than one </a:t>
            </a:r>
            <a:r>
              <a:rPr lang="en-US" sz="1200" b="0" i="0" kern="1200" smtClean="0">
                <a:solidFill>
                  <a:schemeClr val="tx1"/>
                </a:solidFill>
                <a:effectLst/>
                <a:latin typeface="+mn-lt"/>
                <a:ea typeface="+mn-ea"/>
                <a:cs typeface="+mn-cs"/>
              </a:rPr>
              <a:t>site concurrently.</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One-computer classrooms can maximize the use of limited computer access by using </a:t>
            </a:r>
            <a:r>
              <a:rPr lang="en-US" sz="1200" b="0" i="0" kern="1200" smtClean="0">
                <a:solidFill>
                  <a:schemeClr val="tx1"/>
                </a:solidFill>
                <a:effectLst/>
                <a:latin typeface="+mn-lt"/>
                <a:ea typeface="+mn-ea"/>
                <a:cs typeface="+mn-cs"/>
              </a:rPr>
              <a:t>the whiteboard. </a:t>
            </a:r>
            <a:r>
              <a:rPr lang="en-US" sz="1200" b="0" i="0" kern="1200" dirty="0" smtClean="0">
                <a:solidFill>
                  <a:schemeClr val="tx1"/>
                </a:solidFill>
                <a:effectLst/>
                <a:latin typeface="+mn-lt"/>
                <a:ea typeface="+mn-ea"/>
                <a:cs typeface="+mn-cs"/>
              </a:rPr>
              <a:t>Students can work together with individuals contributing at the board, other participants at the computer, and the group as a whole discussing </a:t>
            </a:r>
            <a:r>
              <a:rPr lang="en-US" sz="1200" b="0" i="0" kern="1200" smtClean="0">
                <a:solidFill>
                  <a:schemeClr val="tx1"/>
                </a:solidFill>
                <a:effectLst/>
                <a:latin typeface="+mn-lt"/>
                <a:ea typeface="+mn-ea"/>
                <a:cs typeface="+mn-cs"/>
              </a:rPr>
              <a:t>the activity. </a:t>
            </a:r>
            <a:r>
              <a:rPr lang="en-US" sz="1200" b="0" i="0" kern="1200" dirty="0" smtClean="0">
                <a:solidFill>
                  <a:schemeClr val="tx1"/>
                </a:solidFill>
                <a:effectLst/>
                <a:latin typeface="+mn-lt"/>
                <a:ea typeface="+mn-ea"/>
                <a:cs typeface="+mn-cs"/>
              </a:rPr>
              <a:t>While it is true that acquiring the board and the projector is an expense, the use of this set-up can be viewed as a cost-cutter when it makes it possible for one computer to serve </a:t>
            </a:r>
            <a:r>
              <a:rPr lang="en-US" sz="1200" b="0" i="0" kern="1200" smtClean="0">
                <a:solidFill>
                  <a:schemeClr val="tx1"/>
                </a:solidFill>
                <a:effectLst/>
                <a:latin typeface="+mn-lt"/>
                <a:ea typeface="+mn-ea"/>
                <a:cs typeface="+mn-cs"/>
              </a:rPr>
              <a:t>multiple students.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interactive whiteboard is an excellent tool for the </a:t>
            </a:r>
            <a:r>
              <a:rPr lang="en-US" sz="1200" b="0" i="0" kern="1200" smtClean="0">
                <a:solidFill>
                  <a:schemeClr val="tx1"/>
                </a:solidFill>
                <a:effectLst/>
                <a:latin typeface="+mn-lt"/>
                <a:ea typeface="+mn-ea"/>
                <a:cs typeface="+mn-cs"/>
              </a:rPr>
              <a:t>constructivist educator. </a:t>
            </a:r>
            <a:r>
              <a:rPr lang="en-US" sz="1200" b="0" i="0" kern="1200" dirty="0" smtClean="0">
                <a:solidFill>
                  <a:schemeClr val="tx1"/>
                </a:solidFill>
                <a:effectLst/>
                <a:latin typeface="+mn-lt"/>
                <a:ea typeface="+mn-ea"/>
                <a:cs typeface="+mn-cs"/>
              </a:rPr>
              <a:t>Author David </a:t>
            </a:r>
            <a:r>
              <a:rPr lang="en-US" sz="1200" b="0" i="0" kern="1200" dirty="0" err="1" smtClean="0">
                <a:solidFill>
                  <a:schemeClr val="tx1"/>
                </a:solidFill>
                <a:effectLst/>
                <a:latin typeface="+mn-lt"/>
                <a:ea typeface="+mn-ea"/>
                <a:cs typeface="+mn-cs"/>
              </a:rPr>
              <a:t>Johassen</a:t>
            </a:r>
            <a:r>
              <a:rPr lang="en-US" sz="1200" b="0" i="0" kern="1200" dirty="0" smtClean="0">
                <a:solidFill>
                  <a:schemeClr val="tx1"/>
                </a:solidFill>
                <a:effectLst/>
                <a:latin typeface="+mn-lt"/>
                <a:ea typeface="+mn-ea"/>
                <a:cs typeface="+mn-cs"/>
              </a:rPr>
              <a:t> coined the word "</a:t>
            </a:r>
            <a:r>
              <a:rPr lang="en-US" sz="1200" b="0" i="0" kern="1200" dirty="0" err="1" smtClean="0">
                <a:solidFill>
                  <a:schemeClr val="tx1"/>
                </a:solidFill>
                <a:effectLst/>
                <a:latin typeface="+mn-lt"/>
                <a:ea typeface="+mn-ea"/>
                <a:cs typeface="+mn-cs"/>
              </a:rPr>
              <a:t>mindtool</a:t>
            </a:r>
            <a:r>
              <a:rPr lang="en-US" sz="1200" b="0" i="0" kern="1200" dirty="0" smtClean="0">
                <a:solidFill>
                  <a:schemeClr val="tx1"/>
                </a:solidFill>
                <a:effectLst/>
                <a:latin typeface="+mn-lt"/>
                <a:ea typeface="+mn-ea"/>
                <a:cs typeface="+mn-cs"/>
              </a:rPr>
              <a:t>" to describe devices or applications which encourage use of technology to encourage critical thinking </a:t>
            </a:r>
            <a:r>
              <a:rPr lang="en-US" sz="1200" b="0" i="0" kern="1200" smtClean="0">
                <a:solidFill>
                  <a:schemeClr val="tx1"/>
                </a:solidFill>
                <a:effectLst/>
                <a:latin typeface="+mn-lt"/>
                <a:ea typeface="+mn-ea"/>
                <a:cs typeface="+mn-cs"/>
              </a:rPr>
              <a:t>in students. </a:t>
            </a:r>
            <a:r>
              <a:rPr lang="en-US" sz="1200" b="0" i="0" kern="1200" dirty="0" smtClean="0">
                <a:solidFill>
                  <a:schemeClr val="tx1"/>
                </a:solidFill>
                <a:effectLst/>
                <a:latin typeface="+mn-lt"/>
                <a:ea typeface="+mn-ea"/>
                <a:cs typeface="+mn-cs"/>
              </a:rPr>
              <a:t>Attributes of </a:t>
            </a:r>
            <a:r>
              <a:rPr lang="en-US" sz="1200" b="0" i="0" kern="1200" dirty="0" err="1" smtClean="0">
                <a:solidFill>
                  <a:schemeClr val="tx1"/>
                </a:solidFill>
                <a:effectLst/>
                <a:latin typeface="+mn-lt"/>
                <a:ea typeface="+mn-ea"/>
                <a:cs typeface="+mn-cs"/>
              </a:rPr>
              <a:t>mindtools</a:t>
            </a:r>
            <a:r>
              <a:rPr lang="en-US" sz="1200" b="0" i="0" kern="1200" dirty="0" smtClean="0">
                <a:solidFill>
                  <a:schemeClr val="tx1"/>
                </a:solidFill>
                <a:effectLst/>
                <a:latin typeface="+mn-lt"/>
                <a:ea typeface="+mn-ea"/>
                <a:cs typeface="+mn-cs"/>
              </a:rPr>
              <a:t> include ease of use, group interaction, ready availability of software to </a:t>
            </a:r>
            <a:r>
              <a:rPr lang="en-US" sz="1200" b="0" i="0" kern="1200" smtClean="0">
                <a:solidFill>
                  <a:schemeClr val="tx1"/>
                </a:solidFill>
                <a:effectLst/>
                <a:latin typeface="+mn-lt"/>
                <a:ea typeface="+mn-ea"/>
                <a:cs typeface="+mn-cs"/>
              </a:rPr>
              <a:t>be used. </a:t>
            </a:r>
            <a:r>
              <a:rPr lang="en-US" sz="1200" b="0" i="0" kern="1200" dirty="0" smtClean="0">
                <a:solidFill>
                  <a:schemeClr val="tx1"/>
                </a:solidFill>
                <a:effectLst/>
                <a:latin typeface="+mn-lt"/>
                <a:ea typeface="+mn-ea"/>
                <a:cs typeface="+mn-cs"/>
              </a:rPr>
              <a:t>Since the boards can be used with any software, they are extremely adaptable for numerous uses and do not require acquisition of </a:t>
            </a:r>
            <a:r>
              <a:rPr lang="en-US" sz="1200" b="0" i="0" kern="1200" smtClean="0">
                <a:solidFill>
                  <a:schemeClr val="tx1"/>
                </a:solidFill>
                <a:effectLst/>
                <a:latin typeface="+mn-lt"/>
                <a:ea typeface="+mn-ea"/>
                <a:cs typeface="+mn-cs"/>
              </a:rPr>
              <a:t>additional software. </a:t>
            </a:r>
            <a:r>
              <a:rPr lang="en-US" sz="1200" b="0" i="0" kern="1200" dirty="0" smtClean="0">
                <a:solidFill>
                  <a:schemeClr val="tx1"/>
                </a:solidFill>
                <a:effectLst/>
                <a:latin typeface="+mn-lt"/>
                <a:ea typeface="+mn-ea"/>
                <a:cs typeface="+mn-cs"/>
              </a:rPr>
              <a:t>Their creative use is limited only by the imaginations of teachers </a:t>
            </a:r>
            <a:r>
              <a:rPr lang="en-US" sz="1200" b="0" i="0" kern="1200" smtClean="0">
                <a:solidFill>
                  <a:schemeClr val="tx1"/>
                </a:solidFill>
                <a:effectLst/>
                <a:latin typeface="+mn-lt"/>
                <a:ea typeface="+mn-ea"/>
                <a:cs typeface="+mn-cs"/>
              </a:rPr>
              <a:t>and students.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boards are clean and </a:t>
            </a:r>
            <a:r>
              <a:rPr lang="en-US" sz="1200" b="0" i="0" kern="1200" smtClean="0">
                <a:solidFill>
                  <a:schemeClr val="tx1"/>
                </a:solidFill>
                <a:effectLst/>
                <a:latin typeface="+mn-lt"/>
                <a:ea typeface="+mn-ea"/>
                <a:cs typeface="+mn-cs"/>
              </a:rPr>
              <a:t>attractive tools. </a:t>
            </a:r>
            <a:r>
              <a:rPr lang="en-US" sz="1200" b="0" i="0" kern="1200" dirty="0" smtClean="0">
                <a:solidFill>
                  <a:schemeClr val="tx1"/>
                </a:solidFill>
                <a:effectLst/>
                <a:latin typeface="+mn-lt"/>
                <a:ea typeface="+mn-ea"/>
                <a:cs typeface="+mn-cs"/>
              </a:rPr>
              <a:t>There is no messy chalk dust or other by-product, which can </a:t>
            </a:r>
            <a:r>
              <a:rPr lang="en-US" sz="1200" b="0" i="0" kern="1200" smtClean="0">
                <a:solidFill>
                  <a:schemeClr val="tx1"/>
                </a:solidFill>
                <a:effectLst/>
                <a:latin typeface="+mn-lt"/>
                <a:ea typeface="+mn-ea"/>
                <a:cs typeface="+mn-cs"/>
              </a:rPr>
              <a:t>limit use. </a:t>
            </a:r>
            <a:r>
              <a:rPr lang="en-US" sz="1200" b="0" i="0" kern="1200" dirty="0" smtClean="0">
                <a:solidFill>
                  <a:schemeClr val="tx1"/>
                </a:solidFill>
                <a:effectLst/>
                <a:latin typeface="+mn-lt"/>
                <a:ea typeface="+mn-ea"/>
                <a:cs typeface="+mn-cs"/>
              </a:rPr>
              <a:t>While the board can be used with regular dry erase markers, it is more likely to be used with the electronic marking feature, which employs either stylus or finger, and thus requires </a:t>
            </a:r>
            <a:r>
              <a:rPr lang="en-US" sz="1200" b="0" i="0" kern="1200" smtClean="0">
                <a:solidFill>
                  <a:schemeClr val="tx1"/>
                </a:solidFill>
                <a:effectLst/>
                <a:latin typeface="+mn-lt"/>
                <a:ea typeface="+mn-ea"/>
                <a:cs typeface="+mn-cs"/>
              </a:rPr>
              <a:t>no cleanup.</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Students with limited motor skills can enjoy </a:t>
            </a:r>
            <a:r>
              <a:rPr lang="en-US" sz="1200" b="0" i="0" kern="1200" smtClean="0">
                <a:solidFill>
                  <a:schemeClr val="tx1"/>
                </a:solidFill>
                <a:effectLst/>
                <a:latin typeface="+mn-lt"/>
                <a:ea typeface="+mn-ea"/>
                <a:cs typeface="+mn-cs"/>
              </a:rPr>
              <a:t>board use. </a:t>
            </a:r>
            <a:r>
              <a:rPr lang="en-US" sz="1200" b="0" i="0" kern="1200" dirty="0" smtClean="0">
                <a:solidFill>
                  <a:schemeClr val="tx1"/>
                </a:solidFill>
                <a:effectLst/>
                <a:latin typeface="+mn-lt"/>
                <a:ea typeface="+mn-ea"/>
                <a:cs typeface="+mn-cs"/>
              </a:rPr>
              <a:t>Because of large format, it may be easier for students to run programs by tapping on the board rather than </a:t>
            </a:r>
            <a:r>
              <a:rPr lang="en-US" sz="1200" b="0" i="0" kern="1200" smtClean="0">
                <a:solidFill>
                  <a:schemeClr val="tx1"/>
                </a:solidFill>
                <a:effectLst/>
                <a:latin typeface="+mn-lt"/>
                <a:ea typeface="+mn-ea"/>
                <a:cs typeface="+mn-cs"/>
              </a:rPr>
              <a:t>mouse clicking. </a:t>
            </a:r>
            <a:r>
              <a:rPr lang="en-US" sz="1200" b="0" i="0" kern="1200" dirty="0" smtClean="0">
                <a:solidFill>
                  <a:schemeClr val="tx1"/>
                </a:solidFill>
                <a:effectLst/>
                <a:latin typeface="+mn-lt"/>
                <a:ea typeface="+mn-ea"/>
                <a:cs typeface="+mn-cs"/>
              </a:rPr>
              <a:t>Also, teachers with young students report success having them write on the board with their fingers rather than </a:t>
            </a:r>
            <a:r>
              <a:rPr lang="en-US" sz="1200" b="0" i="0" kern="1200" smtClean="0">
                <a:solidFill>
                  <a:schemeClr val="tx1"/>
                </a:solidFill>
                <a:effectLst/>
                <a:latin typeface="+mn-lt"/>
                <a:ea typeface="+mn-ea"/>
                <a:cs typeface="+mn-cs"/>
              </a:rPr>
              <a:t>the stylus.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a:t>
            </a:r>
            <a:r>
              <a:rPr lang="en-US" sz="1200" b="0" i="0" kern="1200" smtClean="0">
                <a:solidFill>
                  <a:schemeClr val="tx1"/>
                </a:solidFill>
                <a:effectLst/>
                <a:latin typeface="+mn-lt"/>
                <a:ea typeface="+mn-ea"/>
                <a:cs typeface="+mn-cs"/>
              </a:rPr>
              <a:t>is interactive. </a:t>
            </a:r>
            <a:r>
              <a:rPr lang="en-US" sz="1200" b="0" i="0" kern="1200" dirty="0" smtClean="0">
                <a:solidFill>
                  <a:schemeClr val="tx1"/>
                </a:solidFill>
                <a:effectLst/>
                <a:latin typeface="+mn-lt"/>
                <a:ea typeface="+mn-ea"/>
                <a:cs typeface="+mn-cs"/>
              </a:rPr>
              <a:t>Users can be contributing directly by input both at the computer and at </a:t>
            </a:r>
            <a:r>
              <a:rPr lang="en-US" sz="1200" b="0" i="0" kern="1200" smtClean="0">
                <a:solidFill>
                  <a:schemeClr val="tx1"/>
                </a:solidFill>
                <a:effectLst/>
                <a:latin typeface="+mn-lt"/>
                <a:ea typeface="+mn-ea"/>
                <a:cs typeface="+mn-cs"/>
              </a:rPr>
              <a:t>the board. </a:t>
            </a:r>
            <a:r>
              <a:rPr lang="en-US" sz="1200" b="0" i="0" kern="1200" dirty="0" smtClean="0">
                <a:solidFill>
                  <a:schemeClr val="tx1"/>
                </a:solidFill>
                <a:effectLst/>
                <a:latin typeface="+mn-lt"/>
                <a:ea typeface="+mn-ea"/>
                <a:cs typeface="+mn-cs"/>
              </a:rPr>
              <a:t>The combination I liked best was for the teacher to be stationed at the computer, with students at the board and in the class offering suggestions and physically contributing ideas </a:t>
            </a:r>
            <a:r>
              <a:rPr lang="en-US" sz="1200" b="0" i="0" kern="1200" smtClean="0">
                <a:solidFill>
                  <a:schemeClr val="tx1"/>
                </a:solidFill>
                <a:effectLst/>
                <a:latin typeface="+mn-lt"/>
                <a:ea typeface="+mn-ea"/>
                <a:cs typeface="+mn-cs"/>
              </a:rPr>
              <a:t>and actions. </a:t>
            </a:r>
            <a:r>
              <a:rPr lang="en-US" sz="1200" b="0" i="0" kern="1200" dirty="0" smtClean="0">
                <a:solidFill>
                  <a:schemeClr val="tx1"/>
                </a:solidFill>
                <a:effectLst/>
                <a:latin typeface="+mn-lt"/>
                <a:ea typeface="+mn-ea"/>
                <a:cs typeface="+mn-cs"/>
              </a:rPr>
              <a:t>The interaction that transpires between the person at the computer, the users at the board, and the computer itself is a unique and very </a:t>
            </a:r>
            <a:r>
              <a:rPr lang="en-US" sz="1200" b="0" i="0" kern="1200" smtClean="0">
                <a:solidFill>
                  <a:schemeClr val="tx1"/>
                </a:solidFill>
                <a:effectLst/>
                <a:latin typeface="+mn-lt"/>
                <a:ea typeface="+mn-ea"/>
                <a:cs typeface="+mn-cs"/>
              </a:rPr>
              <a:t>adaptable arrangement.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can interface well with </a:t>
            </a:r>
            <a:r>
              <a:rPr lang="en-US" sz="1200" b="0" i="0" kern="1200" smtClean="0">
                <a:solidFill>
                  <a:schemeClr val="tx1"/>
                </a:solidFill>
                <a:effectLst/>
                <a:latin typeface="+mn-lt"/>
                <a:ea typeface="+mn-ea"/>
                <a:cs typeface="+mn-cs"/>
              </a:rPr>
              <a:t>other peripherals. </a:t>
            </a:r>
            <a:r>
              <a:rPr lang="en-US" sz="1200" b="0" i="0" kern="1200" dirty="0" smtClean="0">
                <a:solidFill>
                  <a:schemeClr val="tx1"/>
                </a:solidFill>
                <a:effectLst/>
                <a:latin typeface="+mn-lt"/>
                <a:ea typeface="+mn-ea"/>
                <a:cs typeface="+mn-cs"/>
              </a:rPr>
              <a:t>I have used the board to display images both from a document camera and a </a:t>
            </a:r>
            <a:r>
              <a:rPr lang="en-US" sz="1200" b="0" i="0" kern="1200" smtClean="0">
                <a:solidFill>
                  <a:schemeClr val="tx1"/>
                </a:solidFill>
                <a:effectLst/>
                <a:latin typeface="+mn-lt"/>
                <a:ea typeface="+mn-ea"/>
                <a:cs typeface="+mn-cs"/>
              </a:rPr>
              <a:t>video camera. </a:t>
            </a:r>
            <a:r>
              <a:rPr lang="en-US" sz="1200" b="0" i="0" kern="1200" dirty="0" smtClean="0">
                <a:solidFill>
                  <a:schemeClr val="tx1"/>
                </a:solidFill>
                <a:effectLst/>
                <a:latin typeface="+mn-lt"/>
                <a:ea typeface="+mn-ea"/>
                <a:cs typeface="+mn-cs"/>
              </a:rPr>
              <a:t>With the document camera, the presenter can show an object such as a specimen and then mark on the board to point out features or </a:t>
            </a:r>
            <a:r>
              <a:rPr lang="en-US" sz="1200" b="0" i="0" kern="1200" smtClean="0">
                <a:solidFill>
                  <a:schemeClr val="tx1"/>
                </a:solidFill>
                <a:effectLst/>
                <a:latin typeface="+mn-lt"/>
                <a:ea typeface="+mn-ea"/>
                <a:cs typeface="+mn-cs"/>
              </a:rPr>
              <a:t>label parts. </a:t>
            </a:r>
            <a:r>
              <a:rPr lang="en-US" sz="1200" b="0" i="0" kern="1200" dirty="0" smtClean="0">
                <a:solidFill>
                  <a:schemeClr val="tx1"/>
                </a:solidFill>
                <a:effectLst/>
                <a:latin typeface="+mn-lt"/>
                <a:ea typeface="+mn-ea"/>
                <a:cs typeface="+mn-cs"/>
              </a:rPr>
              <a:t>We used the board with videotape of a sports activity, with the coach marking on the display as it occurred to show when and where players should have completed </a:t>
            </a:r>
            <a:r>
              <a:rPr lang="en-US" sz="1200" b="0" i="0" kern="1200" smtClean="0">
                <a:solidFill>
                  <a:schemeClr val="tx1"/>
                </a:solidFill>
                <a:effectLst/>
                <a:latin typeface="+mn-lt"/>
                <a:ea typeface="+mn-ea"/>
                <a:cs typeface="+mn-cs"/>
              </a:rPr>
              <a:t>certain actions. </a:t>
            </a:r>
            <a:r>
              <a:rPr lang="en-US" sz="1200" b="0" i="0" kern="1200" dirty="0" smtClean="0">
                <a:solidFill>
                  <a:schemeClr val="tx1"/>
                </a:solidFill>
                <a:effectLst/>
                <a:latin typeface="+mn-lt"/>
                <a:ea typeface="+mn-ea"/>
                <a:cs typeface="+mn-cs"/>
              </a:rPr>
              <a:t>Scanned images can also be shown to great advantage on the board and then written </a:t>
            </a:r>
            <a:r>
              <a:rPr lang="en-US" sz="1200" b="0" i="0" kern="1200" smtClean="0">
                <a:solidFill>
                  <a:schemeClr val="tx1"/>
                </a:solidFill>
                <a:effectLst/>
                <a:latin typeface="+mn-lt"/>
                <a:ea typeface="+mn-ea"/>
                <a:cs typeface="+mn-cs"/>
              </a:rPr>
              <a:t>text added.</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board is great for meetings are lessons where the participants need printed copies of </a:t>
            </a:r>
            <a:r>
              <a:rPr lang="en-US" sz="1200" b="0" i="0" kern="1200" smtClean="0">
                <a:solidFill>
                  <a:schemeClr val="tx1"/>
                </a:solidFill>
                <a:effectLst/>
                <a:latin typeface="+mn-lt"/>
                <a:ea typeface="+mn-ea"/>
                <a:cs typeface="+mn-cs"/>
              </a:rPr>
              <a:t>the proceedings. </a:t>
            </a:r>
            <a:r>
              <a:rPr lang="en-US" sz="1200" b="0" i="0" kern="1200" dirty="0" smtClean="0">
                <a:solidFill>
                  <a:schemeClr val="tx1"/>
                </a:solidFill>
                <a:effectLst/>
                <a:latin typeface="+mn-lt"/>
                <a:ea typeface="+mn-ea"/>
                <a:cs typeface="+mn-cs"/>
              </a:rPr>
              <a:t>At the end of a brainstorming activity, for example, copies of the resulting document can be printed and distributed, as well as be saved for </a:t>
            </a:r>
            <a:r>
              <a:rPr lang="en-US" sz="1200" b="0" i="0" kern="1200" smtClean="0">
                <a:solidFill>
                  <a:schemeClr val="tx1"/>
                </a:solidFill>
                <a:effectLst/>
                <a:latin typeface="+mn-lt"/>
                <a:ea typeface="+mn-ea"/>
                <a:cs typeface="+mn-cs"/>
              </a:rPr>
              <a:t>future work.</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is a kid magnet! I have participated in district technology fairs, PTO meetings, and other gatherings where I demonstrated use of the </a:t>
            </a:r>
            <a:r>
              <a:rPr lang="en-US" sz="1200" b="0" i="0" kern="1200" smtClean="0">
                <a:solidFill>
                  <a:schemeClr val="tx1"/>
                </a:solidFill>
                <a:effectLst/>
                <a:latin typeface="+mn-lt"/>
                <a:ea typeface="+mn-ea"/>
                <a:cs typeface="+mn-cs"/>
              </a:rPr>
              <a:t>interactive whiteboard. </a:t>
            </a:r>
            <a:r>
              <a:rPr lang="en-US" sz="1200" b="0" i="0" kern="1200" dirty="0" smtClean="0">
                <a:solidFill>
                  <a:schemeClr val="tx1"/>
                </a:solidFill>
                <a:effectLst/>
                <a:latin typeface="+mn-lt"/>
                <a:ea typeface="+mn-ea"/>
                <a:cs typeface="+mn-cs"/>
              </a:rPr>
              <a:t>Kids of all ages are drawn to </a:t>
            </a:r>
            <a:r>
              <a:rPr lang="en-US" sz="1200" b="0" i="0" kern="1200" smtClean="0">
                <a:solidFill>
                  <a:schemeClr val="tx1"/>
                </a:solidFill>
                <a:effectLst/>
                <a:latin typeface="+mn-lt"/>
                <a:ea typeface="+mn-ea"/>
                <a:cs typeface="+mn-cs"/>
              </a:rPr>
              <a:t>the board. </a:t>
            </a:r>
            <a:r>
              <a:rPr lang="en-US" sz="1200" b="0" i="0" kern="1200" dirty="0" smtClean="0">
                <a:solidFill>
                  <a:schemeClr val="tx1"/>
                </a:solidFill>
                <a:effectLst/>
                <a:latin typeface="+mn-lt"/>
                <a:ea typeface="+mn-ea"/>
                <a:cs typeface="+mn-cs"/>
              </a:rPr>
              <a:t>Adults who are first attracted by the novelty find themselves suggesting ways they could see it </a:t>
            </a:r>
            <a:r>
              <a:rPr lang="en-US" sz="1200" b="0" i="0" kern="1200" smtClean="0">
                <a:solidFill>
                  <a:schemeClr val="tx1"/>
                </a:solidFill>
                <a:effectLst/>
                <a:latin typeface="+mn-lt"/>
                <a:ea typeface="+mn-ea"/>
                <a:cs typeface="+mn-cs"/>
              </a:rPr>
              <a:t>used effectively. </a:t>
            </a:r>
            <a:r>
              <a:rPr lang="en-US" sz="1200" b="0" i="0" kern="1200" dirty="0" smtClean="0">
                <a:solidFill>
                  <a:schemeClr val="tx1"/>
                </a:solidFill>
                <a:effectLst/>
                <a:latin typeface="+mn-lt"/>
                <a:ea typeface="+mn-ea"/>
                <a:cs typeface="+mn-cs"/>
              </a:rPr>
              <a:t>Children just want to use the board at </a:t>
            </a:r>
            <a:r>
              <a:rPr lang="en-US" sz="1200" b="0" i="0" kern="1200" smtClean="0">
                <a:solidFill>
                  <a:schemeClr val="tx1"/>
                </a:solidFill>
                <a:effectLst/>
                <a:latin typeface="+mn-lt"/>
                <a:ea typeface="+mn-ea"/>
                <a:cs typeface="+mn-cs"/>
              </a:rPr>
              <a:t>every opportunity.</a:t>
            </a:r>
            <a:endParaRPr lang="en-US" sz="1200" b="0" i="0" kern="1200" dirty="0" smtClean="0">
              <a:solidFill>
                <a:schemeClr val="tx1"/>
              </a:solidFill>
              <a:effectLst/>
              <a:latin typeface="+mn-lt"/>
              <a:ea typeface="+mn-ea"/>
              <a:cs typeface="+mn-cs"/>
            </a:endParaRPr>
          </a:p>
          <a:p>
            <a:endParaRPr lang="sl-SI" dirty="0"/>
          </a:p>
        </p:txBody>
      </p:sp>
      <p:sp>
        <p:nvSpPr>
          <p:cNvPr id="4" name="Označba mesta številke diapozitiva 3"/>
          <p:cNvSpPr>
            <a:spLocks noGrp="1"/>
          </p:cNvSpPr>
          <p:nvPr>
            <p:ph type="sldNum" sz="quarter" idx="10"/>
          </p:nvPr>
        </p:nvSpPr>
        <p:spPr/>
        <p:txBody>
          <a:bodyPr/>
          <a:lstStyle/>
          <a:p>
            <a:fld id="{A626711F-50B0-4200-96B2-6DF9729A9FA6}" type="slidenum">
              <a:rPr lang="en-US" smtClean="0"/>
              <a:pPr/>
              <a:t>3</a:t>
            </a:fld>
            <a:endParaRPr lang="en-US"/>
          </a:p>
        </p:txBody>
      </p:sp>
    </p:spTree>
    <p:extLst>
      <p:ext uri="{BB962C8B-B14F-4D97-AF65-F5344CB8AC3E}">
        <p14:creationId xmlns:p14="http://schemas.microsoft.com/office/powerpoint/2010/main" val="170674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lvl="1" algn="l"/>
            <a:r>
              <a:rPr lang="en-GB" sz="2000" dirty="0" smtClean="0"/>
              <a:t>technical problems, </a:t>
            </a:r>
          </a:p>
          <a:p>
            <a:pPr lvl="1" algn="l"/>
            <a:r>
              <a:rPr lang="en-GB" sz="2000" dirty="0" smtClean="0"/>
              <a:t>lack of education, </a:t>
            </a:r>
          </a:p>
          <a:p>
            <a:pPr lvl="1" algn="l"/>
            <a:r>
              <a:rPr lang="en-GB" sz="2000" dirty="0" smtClean="0"/>
              <a:t>Lack of experience</a:t>
            </a:r>
          </a:p>
          <a:p>
            <a:pPr lvl="1" algn="l"/>
            <a:r>
              <a:rPr lang="en-GB" sz="2000" dirty="0" smtClean="0"/>
              <a:t>time spent by teachers when preparing interactive materials </a:t>
            </a:r>
          </a:p>
          <a:p>
            <a:pPr lvl="1" algn="l"/>
            <a:r>
              <a:rPr lang="en-GB" sz="2000" dirty="0" smtClean="0"/>
              <a:t>lack of skills to effectively handling and teaching with </a:t>
            </a:r>
            <a:r>
              <a:rPr lang="en-GB" sz="2000" dirty="0" err="1" smtClean="0"/>
              <a:t>iWBs</a:t>
            </a:r>
            <a:r>
              <a:rPr lang="en-GB" sz="2000" dirty="0" smtClean="0"/>
              <a:t>.</a:t>
            </a:r>
            <a:endParaRPr lang="en-GB" sz="2000" dirty="0"/>
          </a:p>
        </p:txBody>
      </p:sp>
      <p:sp>
        <p:nvSpPr>
          <p:cNvPr id="4" name="Označba mesta številke diapozitiva 3"/>
          <p:cNvSpPr>
            <a:spLocks noGrp="1"/>
          </p:cNvSpPr>
          <p:nvPr>
            <p:ph type="sldNum" sz="quarter" idx="10"/>
          </p:nvPr>
        </p:nvSpPr>
        <p:spPr/>
        <p:txBody>
          <a:bodyPr/>
          <a:lstStyle/>
          <a:p>
            <a:fld id="{A626711F-50B0-4200-96B2-6DF9729A9FA6}" type="slidenum">
              <a:rPr lang="en-US" smtClean="0"/>
              <a:pPr/>
              <a:t>6</a:t>
            </a:fld>
            <a:endParaRPr lang="en-US"/>
          </a:p>
        </p:txBody>
      </p:sp>
    </p:spTree>
    <p:extLst>
      <p:ext uri="{BB962C8B-B14F-4D97-AF65-F5344CB8AC3E}">
        <p14:creationId xmlns:p14="http://schemas.microsoft.com/office/powerpoint/2010/main" val="264025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Z izvedbo projekta želimo tako učiteljem kot učencem približati uporabo interaktivnih vsebin </a:t>
            </a:r>
            <a:r>
              <a:rPr lang="sl-SI" smtClean="0"/>
              <a:t>in naprav. </a:t>
            </a:r>
            <a:endParaRPr lang="sl-SI" dirty="0" smtClean="0"/>
          </a:p>
          <a:p>
            <a:endParaRPr lang="sl-SI" dirty="0" smtClean="0"/>
          </a:p>
          <a:p>
            <a:r>
              <a:rPr lang="sl-SI" dirty="0" smtClean="0"/>
              <a:t>V obstoječih raziskavah avtorji delijo mnenje, da je potrebno učitelje bolje motivirati in izobraževati na novih tehnoloških področjih, ki se navezujejo na uporabo interaktivnih tabel in interaktivnih </a:t>
            </a:r>
            <a:r>
              <a:rPr lang="sl-SI" smtClean="0"/>
              <a:t>multimedijskih vsebin. </a:t>
            </a:r>
            <a:endParaRPr lang="sl-SI" dirty="0" smtClean="0"/>
          </a:p>
          <a:p>
            <a:endParaRPr lang="sl-SI" dirty="0" smtClean="0"/>
          </a:p>
          <a:p>
            <a:r>
              <a:rPr lang="sl-SI" dirty="0" smtClean="0"/>
              <a:t>Temelj projekta bo sistem za učenje in uporabo interaktivnih vsebin, ki bo temeljil na aktivnem sodelovanju med razvijalci projekta in </a:t>
            </a:r>
            <a:r>
              <a:rPr lang="sl-SI" smtClean="0"/>
              <a:t>končnimi uporabniki. </a:t>
            </a:r>
            <a:endParaRPr lang="sl-SI" dirty="0" smtClean="0"/>
          </a:p>
          <a:p>
            <a:pPr lvl="1"/>
            <a:r>
              <a:rPr lang="sl-SI" dirty="0" smtClean="0"/>
              <a:t>Sistem bo vključeval spletni portal ter </a:t>
            </a:r>
            <a:r>
              <a:rPr lang="sl-SI" smtClean="0"/>
              <a:t>mobilno aplikacijo.</a:t>
            </a:r>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A626711F-50B0-4200-96B2-6DF9729A9FA6}" type="slidenum">
              <a:rPr lang="en-US" smtClean="0"/>
              <a:pPr/>
              <a:t>7</a:t>
            </a:fld>
            <a:endParaRPr lang="en-US"/>
          </a:p>
        </p:txBody>
      </p:sp>
    </p:spTree>
    <p:extLst>
      <p:ext uri="{BB962C8B-B14F-4D97-AF65-F5344CB8AC3E}">
        <p14:creationId xmlns:p14="http://schemas.microsoft.com/office/powerpoint/2010/main" val="193641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Z izvedbo projekta želimo tako učiteljem kot učencem približati uporabo interaktivnih vsebin </a:t>
            </a:r>
            <a:r>
              <a:rPr lang="sl-SI" smtClean="0"/>
              <a:t>in naprav. </a:t>
            </a:r>
            <a:endParaRPr lang="sl-SI" dirty="0" smtClean="0"/>
          </a:p>
          <a:p>
            <a:endParaRPr lang="sl-SI" dirty="0" smtClean="0"/>
          </a:p>
          <a:p>
            <a:r>
              <a:rPr lang="sl-SI" dirty="0" smtClean="0"/>
              <a:t>V obstoječih raziskavah avtorji delijo mnenje, da je potrebno učitelje bolje motivirati in izobraževati na novih tehnoloških področjih, ki se navezujejo na uporabo interaktivnih tabel in interaktivnih </a:t>
            </a:r>
            <a:r>
              <a:rPr lang="sl-SI" smtClean="0"/>
              <a:t>multimedijskih vsebin. </a:t>
            </a:r>
            <a:endParaRPr lang="sl-SI" dirty="0" smtClean="0"/>
          </a:p>
          <a:p>
            <a:endParaRPr lang="sl-SI" dirty="0" smtClean="0"/>
          </a:p>
          <a:p>
            <a:r>
              <a:rPr lang="sl-SI" dirty="0" smtClean="0"/>
              <a:t>Temelj projekta bo sistem za učenje in uporabo interaktivnih vsebin, ki bo temeljil na aktivnem sodelovanju med razvijalci projekta in </a:t>
            </a:r>
            <a:r>
              <a:rPr lang="sl-SI" smtClean="0"/>
              <a:t>končnimi uporabniki. </a:t>
            </a:r>
            <a:endParaRPr lang="sl-SI" dirty="0" smtClean="0"/>
          </a:p>
          <a:p>
            <a:pPr lvl="1"/>
            <a:r>
              <a:rPr lang="sl-SI" dirty="0" smtClean="0"/>
              <a:t>Sistem bo vključeval spletni portal ter </a:t>
            </a:r>
            <a:r>
              <a:rPr lang="sl-SI" smtClean="0"/>
              <a:t>mobilno aplikacijo.</a:t>
            </a:r>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A626711F-50B0-4200-96B2-6DF9729A9FA6}" type="slidenum">
              <a:rPr lang="en-US" smtClean="0"/>
              <a:pPr/>
              <a:t>8</a:t>
            </a:fld>
            <a:endParaRPr lang="en-US"/>
          </a:p>
        </p:txBody>
      </p:sp>
    </p:spTree>
    <p:extLst>
      <p:ext uri="{BB962C8B-B14F-4D97-AF65-F5344CB8AC3E}">
        <p14:creationId xmlns:p14="http://schemas.microsoft.com/office/powerpoint/2010/main" val="219893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Približati interaktivne vsebine učiteljem in učencem.</a:t>
            </a:r>
          </a:p>
          <a:p>
            <a:r>
              <a:rPr lang="sl-SI" dirty="0" smtClean="0"/>
              <a:t>Zagotoviti prostor na katerem bo dosegljiva literatura in vse informacije o interaktivnih vsebinah.</a:t>
            </a:r>
          </a:p>
          <a:p>
            <a:r>
              <a:rPr lang="sl-SI" dirty="0" smtClean="0"/>
              <a:t>Zagotoviti deljenje in souporabo vsebin.</a:t>
            </a:r>
          </a:p>
          <a:p>
            <a:r>
              <a:rPr lang="sl-SI" dirty="0" smtClean="0"/>
              <a:t>Omogočati možnost izražanja želja in priporočil s strani uporabnikov.</a:t>
            </a:r>
          </a:p>
          <a:p>
            <a:r>
              <a:rPr lang="sl-SI" dirty="0" smtClean="0"/>
              <a:t>Vzpodbujati uporabo interaktivnih gradiv in vsebin.</a:t>
            </a:r>
          </a:p>
          <a:p>
            <a:r>
              <a:rPr lang="sl-SI" dirty="0" smtClean="0"/>
              <a:t>Zapisati priporočila in dobre prakse izdelave in oblikovanja vsebin.</a:t>
            </a:r>
          </a:p>
          <a:p>
            <a:r>
              <a:rPr lang="sl-SI" dirty="0" smtClean="0"/>
              <a:t>Raziskati primerna orodja in metodologije za razvoj sistema.</a:t>
            </a:r>
          </a:p>
          <a:p>
            <a:r>
              <a:rPr lang="sl-SI" dirty="0" smtClean="0"/>
              <a:t>Raziskati in analizirati uporabo interaktivnih vsebin.</a:t>
            </a:r>
          </a:p>
          <a:p>
            <a:r>
              <a:rPr lang="sl-SI" dirty="0" smtClean="0"/>
              <a:t>V okviru raziskave uporabnosti interaktivnih vsebin povzeti in sestaviti zaključke uporabnosti, priporočil, dobrih praks, idej končnih uporabnikov, ki bodo pripomogli k kvaliteti razvoja sistema.</a:t>
            </a:r>
          </a:p>
          <a:p>
            <a:r>
              <a:rPr lang="sl-SI" dirty="0" smtClean="0"/>
              <a:t>Izdelati spletni portal, ki bo združeval zgoraj navedene cilje.</a:t>
            </a:r>
          </a:p>
          <a:p>
            <a:r>
              <a:rPr lang="sl-SI" dirty="0" smtClean="0"/>
              <a:t>Izdelati mobilno aplikacijo, sinhronizirano s spletnim portalom, na kateri bodo vsebine v okrnjeni obliki.</a:t>
            </a:r>
          </a:p>
          <a:p>
            <a:r>
              <a:rPr lang="sl-SI" dirty="0" smtClean="0"/>
              <a:t>Poiskati dejavnike, ki omejujejo vpeljavo in učinkovito rabo interaktivnih tabel v razredu.</a:t>
            </a:r>
          </a:p>
          <a:p>
            <a:endParaRPr lang="sl-SI" dirty="0"/>
          </a:p>
        </p:txBody>
      </p:sp>
      <p:sp>
        <p:nvSpPr>
          <p:cNvPr id="4" name="Označba mesta številke diapozitiva 3"/>
          <p:cNvSpPr>
            <a:spLocks noGrp="1"/>
          </p:cNvSpPr>
          <p:nvPr>
            <p:ph type="sldNum" sz="quarter" idx="10"/>
          </p:nvPr>
        </p:nvSpPr>
        <p:spPr/>
        <p:txBody>
          <a:bodyPr/>
          <a:lstStyle/>
          <a:p>
            <a:fld id="{A626711F-50B0-4200-96B2-6DF9729A9FA6}" type="slidenum">
              <a:rPr lang="en-US" smtClean="0"/>
              <a:pPr/>
              <a:t>9</a:t>
            </a:fld>
            <a:endParaRPr lang="en-US"/>
          </a:p>
        </p:txBody>
      </p:sp>
    </p:spTree>
    <p:extLst>
      <p:ext uri="{BB962C8B-B14F-4D97-AF65-F5344CB8AC3E}">
        <p14:creationId xmlns:p14="http://schemas.microsoft.com/office/powerpoint/2010/main" val="3377897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fontScale="92500" lnSpcReduction="20000"/>
          </a:bodyPr>
          <a:lstStyle/>
          <a:p>
            <a:r>
              <a:rPr lang="sl-SI" sz="1200" kern="1200" dirty="0" smtClean="0">
                <a:solidFill>
                  <a:schemeClr val="tx1"/>
                </a:solidFill>
                <a:effectLst/>
                <a:latin typeface="+mn-lt"/>
                <a:ea typeface="+mn-ea"/>
                <a:cs typeface="+mn-cs"/>
              </a:rPr>
              <a:t>79.7%  uporabnikov i-table, ki so sodelovali v anketi, je ženskega spola in 20.3% moškega spola. Polovica anketirancev (47.8%) je starih med 45 in 54 let, sledi starostna skupina 35 – 44 let (27.5%). Večina anketirancev je učiteljev s VII. stopnjo izobrazbe – visokošolski strokovni program, univerzitetni program, magisterij stroke (2. bol. stopnja), in sicer 71%. Dobra polovica uporabnikov poučuje s pomočjo i-table na predmetni stopnji OŠ (55.1%), 29% na razredni stopnji OŠ ter manjši odstotek (10.1%) v srednji šoli. Večina anketirancev uporablja i-tablo pri pedagoškem procesu prostovoljno (94.2%). Kar se tiče izkušenosti ugotavljamo, da so udeleženci ankete uporabniki z večletnimi izkušnjami, in sicer 21.7% jo uporablja več kot 2 leti, 20.3% več kot 3 leta, 8.7% več kot 4 leta ter 34.8% več kot 5 let. I-tablo pri pedagoškem procesu večina anketirancev uporablja dnevno (66.7%) ali na tedenski ravni (24.6%).</a:t>
            </a:r>
          </a:p>
          <a:p>
            <a:r>
              <a:rPr lang="sl-SI" sz="1200" kern="1200" dirty="0" smtClean="0">
                <a:solidFill>
                  <a:schemeClr val="tx1"/>
                </a:solidFill>
                <a:effectLst/>
                <a:latin typeface="+mn-lt"/>
                <a:ea typeface="+mn-ea"/>
                <a:cs typeface="+mn-cs"/>
              </a:rPr>
              <a:t>Večina uporabnikov i-table se smatra za izkušene na področju uporabe informacijsko komunikacijskih tehnologij (IKT) pri pedagoškem procesu, pri čemer jih je 44.9% mnenja, da so napredni uporabniki ter 42% takih, ki menijo, da so povprečni uporabniki. Uporabniki so podobnega mnenja glede izkušenj pri uporabi i-table pri pedagoškem procesu, kjer jih je večina izkušenih (40.6%) ali zelo izkušenih (26.1%). Kljub temu je velik odstotek takih uporabnikov, ki imajo malo izkušenj (33.%) oz. so preizkusili in uporabili le nekaj osnovnih funkcionalnosti, ki jih ponuja i-tabla.</a:t>
            </a:r>
          </a:p>
          <a:p>
            <a:r>
              <a:rPr lang="sl-SI" sz="1200" kern="1200" dirty="0" smtClean="0">
                <a:solidFill>
                  <a:schemeClr val="tx1"/>
                </a:solidFill>
                <a:effectLst/>
                <a:latin typeface="+mn-lt"/>
                <a:ea typeface="+mn-ea"/>
                <a:cs typeface="+mn-cs"/>
              </a:rPr>
              <a:t>Manj kot polovica vprašanih (44.9%) uporablja spletne portale in mesta za iskanje vsebin za i-table, vodiče, pomoč. Med razlogi, zakaj se nekateri uporabniki ne odločijo za iskanje tovrstnih vsebin na spletnih mestih so na primer: (1) uporabniki ne poznajo tovrstnih spletnih mest, (2) spletna mesta niso v slovenskem jeziku, (4) uporabniki nimajo časa za brskanje in iskanje, (3) uporabniki raje samostojno ustvarjajo vsebine in tovrstnih mest ne iščejo. </a:t>
            </a:r>
          </a:p>
          <a:p>
            <a:r>
              <a:rPr lang="sl-SI" sz="1200" kern="1200" dirty="0" smtClean="0">
                <a:solidFill>
                  <a:schemeClr val="tx1"/>
                </a:solidFill>
                <a:effectLst/>
                <a:latin typeface="+mn-lt"/>
                <a:ea typeface="+mn-ea"/>
                <a:cs typeface="+mn-cs"/>
              </a:rPr>
              <a:t>Pri pedagoškem procesu uporabniki i-tablo uporabljajo za različne vrste vsebin, pri čemer opažamo, da se še vedno več uporabljajo statične vsebine (71%). Interaktivne vsebine uporablja manj uporabnikov (58%), prav tako spletne vsebine (55%) in multimedijske vsebine (67%). </a:t>
            </a:r>
          </a:p>
        </p:txBody>
      </p:sp>
      <p:sp>
        <p:nvSpPr>
          <p:cNvPr id="4" name="Označba mesta številke diapozitiva 3"/>
          <p:cNvSpPr>
            <a:spLocks noGrp="1"/>
          </p:cNvSpPr>
          <p:nvPr>
            <p:ph type="sldNum" sz="quarter" idx="10"/>
          </p:nvPr>
        </p:nvSpPr>
        <p:spPr/>
        <p:txBody>
          <a:bodyPr/>
          <a:lstStyle/>
          <a:p>
            <a:fld id="{A626711F-50B0-4200-96B2-6DF9729A9FA6}" type="slidenum">
              <a:rPr lang="en-US" smtClean="0"/>
              <a:pPr/>
              <a:t>18</a:t>
            </a:fld>
            <a:endParaRPr lang="en-US"/>
          </a:p>
        </p:txBody>
      </p:sp>
    </p:spTree>
    <p:extLst>
      <p:ext uri="{BB962C8B-B14F-4D97-AF65-F5344CB8AC3E}">
        <p14:creationId xmlns:p14="http://schemas.microsoft.com/office/powerpoint/2010/main" val="1782202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GB" b="1" dirty="0" smtClean="0"/>
              <a:t>Performance Expectancy</a:t>
            </a:r>
          </a:p>
          <a:p>
            <a:r>
              <a:rPr lang="en-GB" dirty="0" smtClean="0"/>
              <a:t>The vast majority of users considered that the </a:t>
            </a:r>
            <a:r>
              <a:rPr lang="en-GB" dirty="0" err="1" smtClean="0"/>
              <a:t>iWB</a:t>
            </a:r>
            <a:r>
              <a:rPr lang="en-GB" dirty="0" smtClean="0"/>
              <a:t> is useful in the teaching process (90%). Most users also consider that the use of </a:t>
            </a:r>
            <a:r>
              <a:rPr lang="en-GB" dirty="0" err="1" smtClean="0"/>
              <a:t>iWB</a:t>
            </a:r>
            <a:r>
              <a:rPr lang="en-GB" dirty="0" smtClean="0"/>
              <a:t> allows faster completion of tasks related to the teaching process (65%) and that the use of the </a:t>
            </a:r>
            <a:r>
              <a:rPr lang="en-GB" dirty="0" err="1" smtClean="0"/>
              <a:t>iWB</a:t>
            </a:r>
            <a:r>
              <a:rPr lang="en-GB" dirty="0" smtClean="0"/>
              <a:t> increases the productivity of the teacher (58%).</a:t>
            </a:r>
          </a:p>
          <a:p>
            <a:pPr marL="0" indent="0">
              <a:buNone/>
            </a:pPr>
            <a:endParaRPr lang="en-GB" dirty="0" smtClean="0"/>
          </a:p>
          <a:p>
            <a:pPr marL="0" indent="0">
              <a:buNone/>
            </a:pPr>
            <a:r>
              <a:rPr lang="en-GB" b="1" dirty="0" smtClean="0"/>
              <a:t>Effort Expectancy</a:t>
            </a:r>
          </a:p>
          <a:p>
            <a:r>
              <a:rPr lang="en-GB" dirty="0" smtClean="0"/>
              <a:t>Most (79%) users does not have any problems with the interaction with the </a:t>
            </a:r>
            <a:r>
              <a:rPr lang="en-GB" dirty="0" err="1" smtClean="0"/>
              <a:t>iWB</a:t>
            </a:r>
            <a:r>
              <a:rPr lang="en-GB" dirty="0" smtClean="0"/>
              <a:t>. 62% of users agree that it is easy to become a proficient user of </a:t>
            </a:r>
            <a:r>
              <a:rPr lang="en-GB" dirty="0" err="1" smtClean="0"/>
              <a:t>iWB</a:t>
            </a:r>
            <a:r>
              <a:rPr lang="en-GB" dirty="0" smtClean="0"/>
              <a:t>, and that it is easy to use the IWB (57%).</a:t>
            </a:r>
          </a:p>
          <a:p>
            <a:pPr marL="0" indent="0">
              <a:buNone/>
            </a:pPr>
            <a:endParaRPr lang="en-GB" dirty="0" smtClean="0"/>
          </a:p>
          <a:p>
            <a:pPr marL="0" indent="0">
              <a:buNone/>
            </a:pPr>
            <a:r>
              <a:rPr lang="en-GB" b="1" dirty="0" smtClean="0"/>
              <a:t>Facilitating Conditions</a:t>
            </a:r>
          </a:p>
          <a:p>
            <a:r>
              <a:rPr lang="en-GB" dirty="0" smtClean="0"/>
              <a:t>Despite the fact that more than half of users (45%) believe that they have all the resources they need to use </a:t>
            </a:r>
            <a:r>
              <a:rPr lang="en-GB" dirty="0" err="1" smtClean="0"/>
              <a:t>iWB</a:t>
            </a:r>
            <a:r>
              <a:rPr lang="en-GB" dirty="0" smtClean="0"/>
              <a:t>, a quarter of respondents do not share the same opinion. Similarly, the relationship is reflected in the field of knowledge that is needed to use </a:t>
            </a:r>
            <a:r>
              <a:rPr lang="en-GB" dirty="0" err="1" smtClean="0"/>
              <a:t>iWB</a:t>
            </a:r>
            <a:r>
              <a:rPr lang="en-GB" dirty="0" smtClean="0"/>
              <a:t> and additional assistance/help to which users can contact in case of problems. Most users don‘t have any problems with compatibility of the </a:t>
            </a:r>
            <a:r>
              <a:rPr lang="en-GB" dirty="0" err="1" smtClean="0"/>
              <a:t>iWB</a:t>
            </a:r>
            <a:r>
              <a:rPr lang="en-GB" dirty="0" smtClean="0"/>
              <a:t> with other devices and computer systems used in the teaching process.</a:t>
            </a:r>
          </a:p>
          <a:p>
            <a:pPr marL="0" indent="0">
              <a:buNone/>
            </a:pPr>
            <a:endParaRPr lang="en-GB" dirty="0" smtClean="0"/>
          </a:p>
          <a:p>
            <a:pPr marL="0" indent="0">
              <a:buNone/>
            </a:pPr>
            <a:r>
              <a:rPr lang="en-GB" b="1" dirty="0" smtClean="0"/>
              <a:t>Social Influence</a:t>
            </a:r>
          </a:p>
          <a:p>
            <a:r>
              <a:rPr lang="en-GB" dirty="0" smtClean="0"/>
              <a:t>Teachers generally do not use </a:t>
            </a:r>
            <a:r>
              <a:rPr lang="en-GB" dirty="0" err="1" smtClean="0"/>
              <a:t>iWB</a:t>
            </a:r>
            <a:r>
              <a:rPr lang="en-GB" dirty="0" smtClean="0"/>
              <a:t> because this was something that a particular person would expect them to do. However, a positive support in the use of </a:t>
            </a:r>
            <a:r>
              <a:rPr lang="en-GB" dirty="0" err="1" smtClean="0"/>
              <a:t>iWB</a:t>
            </a:r>
            <a:r>
              <a:rPr lang="en-GB" dirty="0" smtClean="0"/>
              <a:t> of the management of the school was observed.</a:t>
            </a:r>
          </a:p>
          <a:p>
            <a:endParaRPr lang="sl-SI" dirty="0"/>
          </a:p>
        </p:txBody>
      </p:sp>
      <p:sp>
        <p:nvSpPr>
          <p:cNvPr id="4" name="Slide Number Placeholder 3"/>
          <p:cNvSpPr>
            <a:spLocks noGrp="1"/>
          </p:cNvSpPr>
          <p:nvPr>
            <p:ph type="sldNum" sz="quarter" idx="10"/>
          </p:nvPr>
        </p:nvSpPr>
        <p:spPr/>
        <p:txBody>
          <a:bodyPr/>
          <a:lstStyle/>
          <a:p>
            <a:fld id="{A626711F-50B0-4200-96B2-6DF9729A9FA6}" type="slidenum">
              <a:rPr lang="en-US" smtClean="0"/>
              <a:pPr/>
              <a:t>19</a:t>
            </a:fld>
            <a:endParaRPr lang="en-US"/>
          </a:p>
        </p:txBody>
      </p:sp>
    </p:spTree>
    <p:extLst>
      <p:ext uri="{BB962C8B-B14F-4D97-AF65-F5344CB8AC3E}">
        <p14:creationId xmlns:p14="http://schemas.microsoft.com/office/powerpoint/2010/main" val="194488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16B6804D-63DB-40F8-94CA-AD205735D255}" type="datetimeFigureOut">
              <a:rPr lang="sl-SI" smtClean="0"/>
              <a:pPr/>
              <a:t>26/08/15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37E6549-42F9-4198-A2E0-EC2B3807426E}" type="slidenum">
              <a:rPr lang="sl-SI" smtClean="0"/>
              <a:pPr/>
              <a:t>‹#›</a:t>
            </a:fld>
            <a:endParaRPr lang="sl-SI"/>
          </a:p>
        </p:txBody>
      </p:sp>
    </p:spTree>
    <p:extLst>
      <p:ext uri="{BB962C8B-B14F-4D97-AF65-F5344CB8AC3E}">
        <p14:creationId xmlns:p14="http://schemas.microsoft.com/office/powerpoint/2010/main" val="191033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16B6804D-63DB-40F8-94CA-AD205735D255}" type="datetimeFigureOut">
              <a:rPr lang="sl-SI" smtClean="0"/>
              <a:pPr/>
              <a:t>26/08/15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37E6549-42F9-4198-A2E0-EC2B3807426E}" type="slidenum">
              <a:rPr lang="sl-SI" smtClean="0"/>
              <a:pPr/>
              <a:t>‹#›</a:t>
            </a:fld>
            <a:endParaRPr lang="sl-SI"/>
          </a:p>
        </p:txBody>
      </p:sp>
    </p:spTree>
    <p:extLst>
      <p:ext uri="{BB962C8B-B14F-4D97-AF65-F5344CB8AC3E}">
        <p14:creationId xmlns:p14="http://schemas.microsoft.com/office/powerpoint/2010/main" val="22508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16B6804D-63DB-40F8-94CA-AD205735D255}" type="datetimeFigureOut">
              <a:rPr lang="sl-SI" smtClean="0"/>
              <a:pPr/>
              <a:t>26/08/15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37E6549-42F9-4198-A2E0-EC2B3807426E}" type="slidenum">
              <a:rPr lang="sl-SI" smtClean="0"/>
              <a:pPr/>
              <a:t>‹#›</a:t>
            </a:fld>
            <a:endParaRPr lang="sl-SI"/>
          </a:p>
        </p:txBody>
      </p:sp>
    </p:spTree>
    <p:extLst>
      <p:ext uri="{BB962C8B-B14F-4D97-AF65-F5344CB8AC3E}">
        <p14:creationId xmlns:p14="http://schemas.microsoft.com/office/powerpoint/2010/main" val="99506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16B6804D-63DB-40F8-94CA-AD205735D255}" type="datetimeFigureOut">
              <a:rPr lang="sl-SI" smtClean="0"/>
              <a:pPr/>
              <a:t>26/08/15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37E6549-42F9-4198-A2E0-EC2B3807426E}" type="slidenum">
              <a:rPr lang="sl-SI" smtClean="0"/>
              <a:pPr/>
              <a:t>‹#›</a:t>
            </a:fld>
            <a:endParaRPr lang="sl-SI"/>
          </a:p>
        </p:txBody>
      </p:sp>
    </p:spTree>
    <p:extLst>
      <p:ext uri="{BB962C8B-B14F-4D97-AF65-F5344CB8AC3E}">
        <p14:creationId xmlns:p14="http://schemas.microsoft.com/office/powerpoint/2010/main" val="143338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16B6804D-63DB-40F8-94CA-AD205735D255}" type="datetimeFigureOut">
              <a:rPr lang="sl-SI" smtClean="0"/>
              <a:pPr/>
              <a:t>26/08/15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37E6549-42F9-4198-A2E0-EC2B3807426E}" type="slidenum">
              <a:rPr lang="sl-SI" smtClean="0"/>
              <a:pPr/>
              <a:t>‹#›</a:t>
            </a:fld>
            <a:endParaRPr lang="sl-SI"/>
          </a:p>
        </p:txBody>
      </p:sp>
    </p:spTree>
    <p:extLst>
      <p:ext uri="{BB962C8B-B14F-4D97-AF65-F5344CB8AC3E}">
        <p14:creationId xmlns:p14="http://schemas.microsoft.com/office/powerpoint/2010/main" val="313193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16B6804D-63DB-40F8-94CA-AD205735D255}" type="datetimeFigureOut">
              <a:rPr lang="sl-SI" smtClean="0"/>
              <a:pPr/>
              <a:t>26/08/15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37E6549-42F9-4198-A2E0-EC2B3807426E}" type="slidenum">
              <a:rPr lang="sl-SI" smtClean="0"/>
              <a:pPr/>
              <a:t>‹#›</a:t>
            </a:fld>
            <a:endParaRPr lang="sl-SI"/>
          </a:p>
        </p:txBody>
      </p:sp>
    </p:spTree>
    <p:extLst>
      <p:ext uri="{BB962C8B-B14F-4D97-AF65-F5344CB8AC3E}">
        <p14:creationId xmlns:p14="http://schemas.microsoft.com/office/powerpoint/2010/main" val="303025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16B6804D-63DB-40F8-94CA-AD205735D255}" type="datetimeFigureOut">
              <a:rPr lang="sl-SI" smtClean="0"/>
              <a:pPr/>
              <a:t>26/08/15</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B37E6549-42F9-4198-A2E0-EC2B3807426E}" type="slidenum">
              <a:rPr lang="sl-SI" smtClean="0"/>
              <a:pPr/>
              <a:t>‹#›</a:t>
            </a:fld>
            <a:endParaRPr lang="sl-SI"/>
          </a:p>
        </p:txBody>
      </p:sp>
    </p:spTree>
    <p:extLst>
      <p:ext uri="{BB962C8B-B14F-4D97-AF65-F5344CB8AC3E}">
        <p14:creationId xmlns:p14="http://schemas.microsoft.com/office/powerpoint/2010/main" val="130171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16B6804D-63DB-40F8-94CA-AD205735D255}" type="datetimeFigureOut">
              <a:rPr lang="sl-SI" smtClean="0"/>
              <a:pPr/>
              <a:t>26/08/15</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B37E6549-42F9-4198-A2E0-EC2B3807426E}" type="slidenum">
              <a:rPr lang="sl-SI" smtClean="0"/>
              <a:pPr/>
              <a:t>‹#›</a:t>
            </a:fld>
            <a:endParaRPr lang="sl-SI"/>
          </a:p>
        </p:txBody>
      </p:sp>
    </p:spTree>
    <p:extLst>
      <p:ext uri="{BB962C8B-B14F-4D97-AF65-F5344CB8AC3E}">
        <p14:creationId xmlns:p14="http://schemas.microsoft.com/office/powerpoint/2010/main" val="288004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16B6804D-63DB-40F8-94CA-AD205735D255}" type="datetimeFigureOut">
              <a:rPr lang="sl-SI" smtClean="0"/>
              <a:pPr/>
              <a:t>26/08/15</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37E6549-42F9-4198-A2E0-EC2B3807426E}" type="slidenum">
              <a:rPr lang="sl-SI" smtClean="0"/>
              <a:pPr/>
              <a:t>‹#›</a:t>
            </a:fld>
            <a:endParaRPr lang="sl-SI"/>
          </a:p>
        </p:txBody>
      </p:sp>
    </p:spTree>
    <p:extLst>
      <p:ext uri="{BB962C8B-B14F-4D97-AF65-F5344CB8AC3E}">
        <p14:creationId xmlns:p14="http://schemas.microsoft.com/office/powerpoint/2010/main" val="34557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16B6804D-63DB-40F8-94CA-AD205735D255}" type="datetimeFigureOut">
              <a:rPr lang="sl-SI" smtClean="0"/>
              <a:pPr/>
              <a:t>26/08/15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37E6549-42F9-4198-A2E0-EC2B3807426E}" type="slidenum">
              <a:rPr lang="sl-SI" smtClean="0"/>
              <a:pPr/>
              <a:t>‹#›</a:t>
            </a:fld>
            <a:endParaRPr lang="sl-SI"/>
          </a:p>
        </p:txBody>
      </p:sp>
    </p:spTree>
    <p:extLst>
      <p:ext uri="{BB962C8B-B14F-4D97-AF65-F5344CB8AC3E}">
        <p14:creationId xmlns:p14="http://schemas.microsoft.com/office/powerpoint/2010/main" val="2414817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16B6804D-63DB-40F8-94CA-AD205735D255}" type="datetimeFigureOut">
              <a:rPr lang="sl-SI" smtClean="0"/>
              <a:pPr/>
              <a:t>26/08/15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37E6549-42F9-4198-A2E0-EC2B3807426E}" type="slidenum">
              <a:rPr lang="sl-SI" smtClean="0"/>
              <a:pPr/>
              <a:t>‹#›</a:t>
            </a:fld>
            <a:endParaRPr lang="sl-SI"/>
          </a:p>
        </p:txBody>
      </p:sp>
    </p:spTree>
    <p:extLst>
      <p:ext uri="{BB962C8B-B14F-4D97-AF65-F5344CB8AC3E}">
        <p14:creationId xmlns:p14="http://schemas.microsoft.com/office/powerpoint/2010/main" val="40063580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6804D-63DB-40F8-94CA-AD205735D255}" type="datetimeFigureOut">
              <a:rPr lang="sl-SI" smtClean="0"/>
              <a:pPr/>
              <a:t>26/08/15</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E6549-42F9-4198-A2E0-EC2B3807426E}" type="slidenum">
              <a:rPr lang="sl-SI" smtClean="0"/>
              <a:pPr/>
              <a:t>‹#›</a:t>
            </a:fld>
            <a:endParaRPr lang="sl-SI"/>
          </a:p>
        </p:txBody>
      </p:sp>
    </p:spTree>
    <p:extLst>
      <p:ext uri="{BB962C8B-B14F-4D97-AF65-F5344CB8AC3E}">
        <p14:creationId xmlns:p14="http://schemas.microsoft.com/office/powerpoint/2010/main" val="250861353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bostjan.sumak@um.s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tmp"/><Relationship Id="rId4" Type="http://schemas.openxmlformats.org/officeDocument/2006/relationships/hyperlink" Target="http://www.i-steljes.eu/beta" TargetMode="External"/><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chart" Target="../charts/chart12.xml"/><Relationship Id="rId5" Type="http://schemas.openxmlformats.org/officeDocument/2006/relationships/chart" Target="../charts/chart13.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5" Type="http://schemas.openxmlformats.org/officeDocument/2006/relationships/chart" Target="../charts/chart16.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4" Type="http://schemas.openxmlformats.org/officeDocument/2006/relationships/chart" Target="../charts/chart18.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7.xml.rels><?xml version="1.0" encoding="UTF-8" standalone="yes"?>
<Relationships xmlns="http://schemas.openxmlformats.org/package/2006/relationships"><Relationship Id="rId9" Type="http://schemas.openxmlformats.org/officeDocument/2006/relationships/image" Target="../media/image26.jpeg"/><Relationship Id="rId20" Type="http://schemas.openxmlformats.org/officeDocument/2006/relationships/image" Target="../media/image37.jpeg"/><Relationship Id="rId21" Type="http://schemas.openxmlformats.org/officeDocument/2006/relationships/image" Target="../media/image38.jpeg"/><Relationship Id="rId22" Type="http://schemas.openxmlformats.org/officeDocument/2006/relationships/image" Target="../media/image39.jpeg"/><Relationship Id="rId23" Type="http://schemas.openxmlformats.org/officeDocument/2006/relationships/image" Target="../media/image40.jpeg"/><Relationship Id="rId10" Type="http://schemas.openxmlformats.org/officeDocument/2006/relationships/image" Target="../media/image27.jpeg"/><Relationship Id="rId11" Type="http://schemas.openxmlformats.org/officeDocument/2006/relationships/image" Target="../media/image28.jpeg"/><Relationship Id="rId12" Type="http://schemas.openxmlformats.org/officeDocument/2006/relationships/image" Target="../media/image29.jpeg"/><Relationship Id="rId13" Type="http://schemas.openxmlformats.org/officeDocument/2006/relationships/image" Target="../media/image30.jpeg"/><Relationship Id="rId14" Type="http://schemas.openxmlformats.org/officeDocument/2006/relationships/image" Target="../media/image31.jpeg"/><Relationship Id="rId15" Type="http://schemas.openxmlformats.org/officeDocument/2006/relationships/image" Target="../media/image32.jpeg"/><Relationship Id="rId16" Type="http://schemas.openxmlformats.org/officeDocument/2006/relationships/image" Target="../media/image33.jpeg"/><Relationship Id="rId17" Type="http://schemas.openxmlformats.org/officeDocument/2006/relationships/image" Target="../media/image34.jpeg"/><Relationship Id="rId18" Type="http://schemas.openxmlformats.org/officeDocument/2006/relationships/image" Target="../media/image35.jpeg"/><Relationship Id="rId19"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jpeg"/><Relationship Id="rId4" Type="http://schemas.openxmlformats.org/officeDocument/2006/relationships/hyperlink" Target="http://www.facebook.com/photo.php?pid=978996&amp;id=1053367791" TargetMode="External"/><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hyperlink" Target="http://www.facebook.com/photo.php?pid=268726&amp;id=1053367791" TargetMode="External"/><Relationship Id="rId8"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normAutofit/>
          </a:bodyPr>
          <a:lstStyle/>
          <a:p>
            <a:r>
              <a:rPr lang="en-US" sz="3600" dirty="0">
                <a:effectLst>
                  <a:outerShdw blurRad="50800" dist="38100" dir="2700000" algn="tl" rotWithShape="0">
                    <a:schemeClr val="bg1">
                      <a:alpha val="40000"/>
                    </a:schemeClr>
                  </a:outerShdw>
                  <a:reflection blurRad="12700" stA="34000" endA="740" endPos="53000" dir="5400000" sy="-100000" algn="bl" rotWithShape="0"/>
                </a:effectLst>
              </a:rPr>
              <a:t>Factors affecting acceptance and use of interactive whiteboards</a:t>
            </a:r>
            <a:endParaRPr lang="sl-SI" sz="3600" dirty="0">
              <a:solidFill>
                <a:schemeClr val="accent1">
                  <a:lumMod val="60000"/>
                  <a:lumOff val="40000"/>
                </a:schemeClr>
              </a:solidFill>
              <a:effectLst>
                <a:outerShdw blurRad="50800" dist="38100" dir="2700000" algn="tl" rotWithShape="0">
                  <a:schemeClr val="bg1">
                    <a:alpha val="40000"/>
                  </a:schemeClr>
                </a:outerShdw>
                <a:reflection blurRad="12700" stA="34000" endA="740" endPos="53000" dir="5400000" sy="-100000" algn="bl" rotWithShape="0"/>
              </a:effectLst>
            </a:endParaRPr>
          </a:p>
        </p:txBody>
      </p:sp>
      <p:sp>
        <p:nvSpPr>
          <p:cNvPr id="3" name="Subtitle 2"/>
          <p:cNvSpPr>
            <a:spLocks noGrp="1"/>
          </p:cNvSpPr>
          <p:nvPr>
            <p:ph type="subTitle" idx="1"/>
          </p:nvPr>
        </p:nvSpPr>
        <p:spPr>
          <a:xfrm>
            <a:off x="357158" y="3573016"/>
            <a:ext cx="8329642" cy="1700218"/>
          </a:xfrm>
        </p:spPr>
        <p:txBody>
          <a:bodyPr>
            <a:normAutofit fontScale="70000" lnSpcReduction="20000"/>
          </a:bodyPr>
          <a:lstStyle/>
          <a:p>
            <a:r>
              <a:rPr lang="en-US" dirty="0" smtClean="0"/>
              <a:t>Boštjan Šumak, </a:t>
            </a:r>
            <a:r>
              <a:rPr lang="en-US" dirty="0" err="1" smtClean="0"/>
              <a:t>Maja</a:t>
            </a:r>
            <a:r>
              <a:rPr lang="en-US" dirty="0" smtClean="0"/>
              <a:t> </a:t>
            </a:r>
            <a:r>
              <a:rPr lang="en-US" dirty="0" err="1" smtClean="0"/>
              <a:t>Pušnik</a:t>
            </a:r>
            <a:endParaRPr lang="en-US" dirty="0" smtClean="0"/>
          </a:p>
          <a:p>
            <a:r>
              <a:rPr lang="en-US" dirty="0" smtClean="0"/>
              <a:t>Institute of Informatics</a:t>
            </a:r>
            <a:r>
              <a:rPr lang="sl-SI" dirty="0" smtClean="0"/>
              <a:t>, </a:t>
            </a:r>
            <a:br>
              <a:rPr lang="sl-SI" dirty="0" smtClean="0"/>
            </a:br>
            <a:r>
              <a:rPr lang="en-US" dirty="0" smtClean="0"/>
              <a:t>Faculty of Electrical Engineering and Computer Science, </a:t>
            </a:r>
          </a:p>
          <a:p>
            <a:r>
              <a:rPr lang="en-US" dirty="0" smtClean="0"/>
              <a:t>University of Maribor, Maribor, Slovenia</a:t>
            </a:r>
          </a:p>
          <a:p>
            <a:r>
              <a:rPr lang="en-US" dirty="0" err="1" smtClean="0">
                <a:hlinkClick r:id="rId3"/>
              </a:rPr>
              <a:t>bostjan.sumak</a:t>
            </a:r>
            <a:r>
              <a:rPr lang="en-US" dirty="0" smtClean="0">
                <a:hlinkClick r:id="rId3"/>
              </a:rPr>
              <a:t>@</a:t>
            </a:r>
            <a:r>
              <a:rPr lang="sl-SI" dirty="0" smtClean="0">
                <a:hlinkClick r:id="rId3"/>
              </a:rPr>
              <a:t>um.si</a:t>
            </a:r>
            <a:r>
              <a:rPr lang="sl-SI" dirty="0" smtClean="0"/>
              <a:t> </a:t>
            </a:r>
            <a:endParaRPr lang="en-US" dirty="0"/>
          </a:p>
        </p:txBody>
      </p:sp>
    </p:spTree>
    <p:extLst>
      <p:ext uri="{BB962C8B-B14F-4D97-AF65-F5344CB8AC3E}">
        <p14:creationId xmlns:p14="http://schemas.microsoft.com/office/powerpoint/2010/main" val="32810259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sl-SI" dirty="0" smtClean="0"/>
              <a:t>i-</a:t>
            </a:r>
            <a:r>
              <a:rPr lang="sl-SI" dirty="0" err="1" smtClean="0"/>
              <a:t>Steljes</a:t>
            </a:r>
            <a:endParaRPr lang="sl-SI" dirty="0"/>
          </a:p>
        </p:txBody>
      </p:sp>
      <p:sp>
        <p:nvSpPr>
          <p:cNvPr id="3" name="Označba mesta vsebine 2"/>
          <p:cNvSpPr>
            <a:spLocks noGrp="1"/>
          </p:cNvSpPr>
          <p:nvPr>
            <p:ph idx="1"/>
          </p:nvPr>
        </p:nvSpPr>
        <p:spPr>
          <a:xfrm>
            <a:off x="179512" y="1783357"/>
            <a:ext cx="4176464" cy="4525963"/>
          </a:xfrm>
        </p:spPr>
        <p:txBody>
          <a:bodyPr>
            <a:noAutofit/>
          </a:bodyPr>
          <a:lstStyle/>
          <a:p>
            <a:r>
              <a:rPr lang="sl-SI" sz="2000" dirty="0" smtClean="0"/>
              <a:t>Main objective/result of the project – an online community portal</a:t>
            </a:r>
          </a:p>
          <a:p>
            <a:endParaRPr lang="en-US" sz="2000" dirty="0" smtClean="0"/>
          </a:p>
          <a:p>
            <a:r>
              <a:rPr lang="en-US" sz="2000" dirty="0" smtClean="0"/>
              <a:t>The aim of the portal is to </a:t>
            </a:r>
          </a:p>
          <a:p>
            <a:pPr lvl="1"/>
            <a:r>
              <a:rPr lang="en-US" sz="2000" dirty="0" smtClean="0"/>
              <a:t>accelerate the recognition and </a:t>
            </a:r>
            <a:r>
              <a:rPr lang="en-US" sz="2000" dirty="0"/>
              <a:t>acceptance</a:t>
            </a:r>
            <a:r>
              <a:rPr lang="en-US" sz="2000" dirty="0" smtClean="0"/>
              <a:t> of interactive content and devices by teachers </a:t>
            </a:r>
            <a:r>
              <a:rPr lang="en-US" sz="2000" dirty="0"/>
              <a:t>and </a:t>
            </a:r>
            <a:r>
              <a:rPr lang="en-US" sz="2000" dirty="0" smtClean="0"/>
              <a:t>students</a:t>
            </a:r>
          </a:p>
          <a:p>
            <a:pPr lvl="1"/>
            <a:r>
              <a:rPr lang="en-US" sz="2000" dirty="0" smtClean="0"/>
              <a:t>better </a:t>
            </a:r>
            <a:r>
              <a:rPr lang="en-US" sz="2000" dirty="0"/>
              <a:t>motivate and educate </a:t>
            </a:r>
            <a:r>
              <a:rPr lang="en-US" sz="2000" dirty="0" smtClean="0"/>
              <a:t>about the use of new </a:t>
            </a:r>
            <a:r>
              <a:rPr lang="sl-SI" sz="2000" dirty="0" smtClean="0"/>
              <a:t>interactive technology</a:t>
            </a:r>
            <a:r>
              <a:rPr lang="en-US" sz="2000" dirty="0" smtClean="0"/>
              <a:t>.</a:t>
            </a:r>
            <a:endParaRPr lang="sl-SI" sz="2000" dirty="0" smtClean="0"/>
          </a:p>
        </p:txBody>
      </p:sp>
      <p:pic>
        <p:nvPicPr>
          <p:cNvPr id="4" name="Slika 3" descr="Obrezovanje zaslon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236947"/>
            <a:ext cx="3966826" cy="2832013"/>
          </a:xfrm>
          <a:prstGeom prst="rect">
            <a:avLst/>
          </a:prstGeom>
          <a:ln>
            <a:noFill/>
          </a:ln>
          <a:effectLst>
            <a:outerShdw blurRad="190500" algn="tl" rotWithShape="0">
              <a:srgbClr val="000000">
                <a:alpha val="70000"/>
              </a:srgbClr>
            </a:outerShdw>
          </a:effectLst>
        </p:spPr>
      </p:pic>
      <p:pic>
        <p:nvPicPr>
          <p:cNvPr id="5" name="Slika 4" descr="Obrezovanje zaslon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376402"/>
            <a:ext cx="3966826" cy="3217986"/>
          </a:xfrm>
          <a:prstGeom prst="rect">
            <a:avLst/>
          </a:prstGeom>
          <a:ln>
            <a:noFill/>
          </a:ln>
          <a:effectLst>
            <a:outerShdw blurRad="190500" algn="tl" rotWithShape="0">
              <a:srgbClr val="000000">
                <a:alpha val="70000"/>
              </a:srgbClr>
            </a:outerShdw>
          </a:effectLst>
        </p:spPr>
      </p:pic>
      <p:sp>
        <p:nvSpPr>
          <p:cNvPr id="6" name="Pravokotnik 5"/>
          <p:cNvSpPr/>
          <p:nvPr/>
        </p:nvSpPr>
        <p:spPr>
          <a:xfrm>
            <a:off x="495984" y="1065227"/>
            <a:ext cx="2456763" cy="369332"/>
          </a:xfrm>
          <a:prstGeom prst="rect">
            <a:avLst/>
          </a:prstGeom>
        </p:spPr>
        <p:txBody>
          <a:bodyPr wrap="none">
            <a:spAutoFit/>
          </a:bodyPr>
          <a:lstStyle/>
          <a:p>
            <a:r>
              <a:rPr lang="sl-SI" dirty="0">
                <a:hlinkClick r:id="rId4"/>
              </a:rPr>
              <a:t>http://www.i-steljes.eu/</a:t>
            </a:r>
            <a:endParaRPr lang="sl-SI" dirty="0"/>
          </a:p>
        </p:txBody>
      </p:sp>
    </p:spTree>
    <p:extLst>
      <p:ext uri="{BB962C8B-B14F-4D97-AF65-F5344CB8AC3E}">
        <p14:creationId xmlns:p14="http://schemas.microsoft.com/office/powerpoint/2010/main" val="22615156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1776153" y="2199040"/>
            <a:ext cx="6900303" cy="4398312"/>
          </a:xfrm>
          <a:prstGeom prst="rect">
            <a:avLst/>
          </a:prstGeom>
        </p:spPr>
      </p:pic>
      <p:sp>
        <p:nvSpPr>
          <p:cNvPr id="2" name="Naslov 1"/>
          <p:cNvSpPr>
            <a:spLocks noGrp="1"/>
          </p:cNvSpPr>
          <p:nvPr>
            <p:ph type="title"/>
          </p:nvPr>
        </p:nvSpPr>
        <p:spPr>
          <a:xfrm>
            <a:off x="611560" y="44624"/>
            <a:ext cx="8229600" cy="1143000"/>
          </a:xfrm>
        </p:spPr>
        <p:txBody>
          <a:bodyPr/>
          <a:lstStyle/>
          <a:p>
            <a:pPr algn="l"/>
            <a:r>
              <a:rPr lang="en-GB" dirty="0" smtClean="0"/>
              <a:t>Study</a:t>
            </a:r>
            <a:endParaRPr lang="en-GB" dirty="0"/>
          </a:p>
        </p:txBody>
      </p:sp>
      <p:sp>
        <p:nvSpPr>
          <p:cNvPr id="3" name="Označba mesta vsebine 2"/>
          <p:cNvSpPr>
            <a:spLocks noGrp="1"/>
          </p:cNvSpPr>
          <p:nvPr>
            <p:ph idx="1"/>
          </p:nvPr>
        </p:nvSpPr>
        <p:spPr>
          <a:xfrm>
            <a:off x="323528" y="1063277"/>
            <a:ext cx="8229600" cy="4525963"/>
          </a:xfrm>
        </p:spPr>
        <p:txBody>
          <a:bodyPr>
            <a:normAutofit/>
          </a:bodyPr>
          <a:lstStyle/>
          <a:p>
            <a:r>
              <a:rPr lang="sl-SI" sz="2400" dirty="0" smtClean="0"/>
              <a:t>Objective: </a:t>
            </a:r>
            <a:r>
              <a:rPr lang="en-GB" sz="2400" dirty="0" smtClean="0"/>
              <a:t>to investigate factors with significant impact on user‘s decision whether he or she will accept and use </a:t>
            </a:r>
            <a:r>
              <a:rPr lang="en-GB" sz="2400" dirty="0" err="1" smtClean="0"/>
              <a:t>iWB</a:t>
            </a:r>
            <a:r>
              <a:rPr lang="en-GB" sz="2400" dirty="0" smtClean="0"/>
              <a:t> in a classroom for teaching purposes</a:t>
            </a:r>
            <a:endParaRPr lang="en-GB" sz="2400" dirty="0"/>
          </a:p>
        </p:txBody>
      </p:sp>
    </p:spTree>
    <p:extLst>
      <p:ext uri="{BB962C8B-B14F-4D97-AF65-F5344CB8AC3E}">
        <p14:creationId xmlns:p14="http://schemas.microsoft.com/office/powerpoint/2010/main" val="33888612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l"/>
            <a:r>
              <a:rPr lang="sl-SI" dirty="0" smtClean="0"/>
              <a:t>Theoretical</a:t>
            </a:r>
            <a:br>
              <a:rPr lang="sl-SI" dirty="0" smtClean="0"/>
            </a:br>
            <a:r>
              <a:rPr lang="sl-SI" dirty="0" smtClean="0"/>
              <a:t>Backgrounds</a:t>
            </a:r>
            <a:endParaRPr lang="sl-SI" dirty="0"/>
          </a:p>
        </p:txBody>
      </p:sp>
      <p:sp>
        <p:nvSpPr>
          <p:cNvPr id="3" name="Ograda vsebine 2"/>
          <p:cNvSpPr>
            <a:spLocks noGrp="1"/>
          </p:cNvSpPr>
          <p:nvPr>
            <p:ph idx="1"/>
          </p:nvPr>
        </p:nvSpPr>
        <p:spPr>
          <a:xfrm>
            <a:off x="122214" y="1507450"/>
            <a:ext cx="3520146" cy="4801870"/>
          </a:xfrm>
        </p:spPr>
        <p:txBody>
          <a:bodyPr>
            <a:normAutofit fontScale="55000" lnSpcReduction="20000"/>
          </a:bodyPr>
          <a:lstStyle/>
          <a:p>
            <a:r>
              <a:rPr lang="en-US" dirty="0"/>
              <a:t>Studies, dealing with identification of factors and assessment of their impact on user’s decision whether he or she will accept and use a certain </a:t>
            </a:r>
            <a:r>
              <a:rPr lang="en-US" dirty="0" smtClean="0"/>
              <a:t>technology</a:t>
            </a:r>
            <a:endParaRPr lang="sl-SI" dirty="0" smtClean="0"/>
          </a:p>
          <a:p>
            <a:endParaRPr lang="sl-SI" dirty="0"/>
          </a:p>
          <a:p>
            <a:r>
              <a:rPr lang="sl-SI" dirty="0" smtClean="0"/>
              <a:t>Most </a:t>
            </a:r>
            <a:r>
              <a:rPr lang="sl-SI" dirty="0" err="1" smtClean="0"/>
              <a:t>known</a:t>
            </a:r>
            <a:r>
              <a:rPr lang="sl-SI" dirty="0" smtClean="0"/>
              <a:t> IT </a:t>
            </a:r>
            <a:r>
              <a:rPr lang="sl-SI" dirty="0" err="1" smtClean="0"/>
              <a:t>acceptance</a:t>
            </a:r>
            <a:r>
              <a:rPr lang="sl-SI" dirty="0" smtClean="0"/>
              <a:t> </a:t>
            </a:r>
            <a:r>
              <a:rPr lang="sl-SI" dirty="0" err="1" smtClean="0"/>
              <a:t>theories</a:t>
            </a:r>
            <a:r>
              <a:rPr lang="sl-SI" dirty="0" smtClean="0"/>
              <a:t>:</a:t>
            </a:r>
            <a:endParaRPr lang="en-US" dirty="0"/>
          </a:p>
          <a:p>
            <a:pPr lvl="1"/>
            <a:r>
              <a:rPr lang="en-US" dirty="0"/>
              <a:t>TRA - Theory of Reasoned Action </a:t>
            </a:r>
          </a:p>
          <a:p>
            <a:pPr lvl="1"/>
            <a:r>
              <a:rPr lang="en-US" dirty="0"/>
              <a:t>TAM - Technology Acceptance Model</a:t>
            </a:r>
          </a:p>
          <a:p>
            <a:pPr lvl="1"/>
            <a:r>
              <a:rPr lang="en-US" dirty="0"/>
              <a:t>MM - Motivational Model </a:t>
            </a:r>
          </a:p>
          <a:p>
            <a:pPr lvl="1"/>
            <a:r>
              <a:rPr lang="en-US" dirty="0"/>
              <a:t>TPB - Theory of Planned </a:t>
            </a:r>
            <a:r>
              <a:rPr lang="en-US" dirty="0" err="1"/>
              <a:t>Behaviour</a:t>
            </a:r>
            <a:r>
              <a:rPr lang="en-US" dirty="0"/>
              <a:t> </a:t>
            </a:r>
          </a:p>
          <a:p>
            <a:pPr lvl="1"/>
            <a:r>
              <a:rPr lang="en-US" dirty="0"/>
              <a:t>MPCU - Model of PC Utilization </a:t>
            </a:r>
          </a:p>
          <a:p>
            <a:pPr lvl="1"/>
            <a:r>
              <a:rPr lang="en-US" dirty="0"/>
              <a:t>IDT - Innovation Diffusion Theory </a:t>
            </a:r>
          </a:p>
          <a:p>
            <a:pPr lvl="1"/>
            <a:r>
              <a:rPr lang="en-US" dirty="0"/>
              <a:t>SCT - Social Cognitive Theory </a:t>
            </a:r>
          </a:p>
          <a:p>
            <a:pPr lvl="1"/>
            <a:r>
              <a:rPr lang="en-US" dirty="0"/>
              <a:t>UTAUT - Unified Theory of Acceptance and Use of Technology </a:t>
            </a:r>
          </a:p>
          <a:p>
            <a:endParaRPr lang="sl-SI" dirty="0" smtClean="0"/>
          </a:p>
        </p:txBody>
      </p:sp>
      <p:sp>
        <p:nvSpPr>
          <p:cNvPr id="12" name="Zaobljeni pravokotnik 11"/>
          <p:cNvSpPr/>
          <p:nvPr/>
        </p:nvSpPr>
        <p:spPr>
          <a:xfrm>
            <a:off x="4350683" y="90265"/>
            <a:ext cx="724668"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Oppinions</a:t>
            </a:r>
            <a:endParaRPr lang="sl-SI" sz="800" dirty="0">
              <a:solidFill>
                <a:schemeClr val="bg1"/>
              </a:solidFill>
              <a:latin typeface="Calibri" pitchFamily="34" charset="0"/>
              <a:cs typeface="Calibri" pitchFamily="34" charset="0"/>
            </a:endParaRPr>
          </a:p>
        </p:txBody>
      </p:sp>
      <p:sp>
        <p:nvSpPr>
          <p:cNvPr id="13" name="Zaobljeni pravokotnik 12"/>
          <p:cNvSpPr/>
          <p:nvPr/>
        </p:nvSpPr>
        <p:spPr>
          <a:xfrm>
            <a:off x="4350683" y="548167"/>
            <a:ext cx="724668"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800" dirty="0" smtClean="0">
                <a:solidFill>
                  <a:schemeClr val="bg1"/>
                </a:solidFill>
                <a:latin typeface="Calibri" pitchFamily="34" charset="0"/>
                <a:cs typeface="Calibri" pitchFamily="34" charset="0"/>
              </a:rPr>
              <a:t>…</a:t>
            </a:r>
            <a:endParaRPr lang="sl-SI" sz="800" dirty="0">
              <a:solidFill>
                <a:schemeClr val="bg1"/>
              </a:solidFill>
              <a:latin typeface="Calibri" pitchFamily="34" charset="0"/>
              <a:cs typeface="Calibri" pitchFamily="34" charset="0"/>
            </a:endParaRPr>
          </a:p>
        </p:txBody>
      </p:sp>
      <p:sp>
        <p:nvSpPr>
          <p:cNvPr id="14" name="Zaobljeni pravokotnik 13"/>
          <p:cNvSpPr/>
          <p:nvPr/>
        </p:nvSpPr>
        <p:spPr>
          <a:xfrm>
            <a:off x="4350682" y="994049"/>
            <a:ext cx="724669"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800" dirty="0" smtClean="0">
                <a:solidFill>
                  <a:schemeClr val="bg1"/>
                </a:solidFill>
                <a:latin typeface="Calibri" pitchFamily="34" charset="0"/>
                <a:cs typeface="Calibri" pitchFamily="34" charset="0"/>
              </a:rPr>
              <a:t>…</a:t>
            </a:r>
            <a:endParaRPr lang="sl-SI" sz="800" dirty="0">
              <a:solidFill>
                <a:schemeClr val="bg1"/>
              </a:solidFill>
              <a:latin typeface="Calibri" pitchFamily="34" charset="0"/>
              <a:cs typeface="Calibri" pitchFamily="34" charset="0"/>
            </a:endParaRPr>
          </a:p>
        </p:txBody>
      </p:sp>
      <p:sp>
        <p:nvSpPr>
          <p:cNvPr id="15" name="Zaobljeni pravokotnik 14"/>
          <p:cNvSpPr/>
          <p:nvPr/>
        </p:nvSpPr>
        <p:spPr>
          <a:xfrm>
            <a:off x="4369235" y="1446804"/>
            <a:ext cx="724669"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sl-SI" sz="800" dirty="0" err="1" smtClean="0">
                <a:solidFill>
                  <a:schemeClr val="bg1"/>
                </a:solidFill>
                <a:latin typeface="Calibri" pitchFamily="34" charset="0"/>
                <a:cs typeface="Calibri" pitchFamily="34" charset="0"/>
              </a:rPr>
              <a:t>Motivation</a:t>
            </a:r>
            <a:endParaRPr lang="sl-SI" sz="800" dirty="0">
              <a:solidFill>
                <a:schemeClr val="bg1"/>
              </a:solidFill>
              <a:latin typeface="Calibri" pitchFamily="34" charset="0"/>
              <a:cs typeface="Calibri" pitchFamily="34" charset="0"/>
            </a:endParaRPr>
          </a:p>
        </p:txBody>
      </p:sp>
      <p:sp>
        <p:nvSpPr>
          <p:cNvPr id="16" name="Zaobljeni pravokotnik 15"/>
          <p:cNvSpPr/>
          <p:nvPr/>
        </p:nvSpPr>
        <p:spPr>
          <a:xfrm>
            <a:off x="5417483" y="368674"/>
            <a:ext cx="724668"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Attitudes</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Toward</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Behaviour</a:t>
            </a:r>
            <a:endParaRPr lang="sl-SI" sz="800" dirty="0">
              <a:solidFill>
                <a:schemeClr val="bg1"/>
              </a:solidFill>
              <a:latin typeface="Calibri" pitchFamily="34" charset="0"/>
              <a:cs typeface="Calibri" pitchFamily="34" charset="0"/>
            </a:endParaRPr>
          </a:p>
        </p:txBody>
      </p:sp>
      <p:sp>
        <p:nvSpPr>
          <p:cNvPr id="17" name="Zaobljeni pravokotnik 16"/>
          <p:cNvSpPr/>
          <p:nvPr/>
        </p:nvSpPr>
        <p:spPr>
          <a:xfrm>
            <a:off x="5417483" y="1190386"/>
            <a:ext cx="724668"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Subjective</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Norms</a:t>
            </a:r>
            <a:endParaRPr lang="sl-SI" sz="800" dirty="0">
              <a:solidFill>
                <a:schemeClr val="bg1"/>
              </a:solidFill>
              <a:latin typeface="Calibri" pitchFamily="34" charset="0"/>
              <a:cs typeface="Calibri" pitchFamily="34" charset="0"/>
            </a:endParaRPr>
          </a:p>
        </p:txBody>
      </p:sp>
      <p:sp>
        <p:nvSpPr>
          <p:cNvPr id="18" name="Zaobljeni pravokotnik 17"/>
          <p:cNvSpPr/>
          <p:nvPr/>
        </p:nvSpPr>
        <p:spPr>
          <a:xfrm>
            <a:off x="6387985" y="771820"/>
            <a:ext cx="724668"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Behavioural</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Intention</a:t>
            </a:r>
            <a:endParaRPr lang="sl-SI" sz="800" dirty="0">
              <a:solidFill>
                <a:schemeClr val="bg1"/>
              </a:solidFill>
              <a:latin typeface="Calibri" pitchFamily="34" charset="0"/>
              <a:cs typeface="Calibri" pitchFamily="34" charset="0"/>
            </a:endParaRPr>
          </a:p>
        </p:txBody>
      </p:sp>
      <p:sp>
        <p:nvSpPr>
          <p:cNvPr id="19" name="Zaobljeni pravokotnik 18"/>
          <p:cNvSpPr/>
          <p:nvPr/>
        </p:nvSpPr>
        <p:spPr>
          <a:xfrm>
            <a:off x="7447732" y="768947"/>
            <a:ext cx="724668"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Actual</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Behaviour</a:t>
            </a:r>
            <a:endParaRPr lang="sl-SI" sz="800" dirty="0">
              <a:solidFill>
                <a:schemeClr val="bg1"/>
              </a:solidFill>
              <a:latin typeface="Calibri" pitchFamily="34" charset="0"/>
              <a:cs typeface="Calibri" pitchFamily="34" charset="0"/>
            </a:endParaRPr>
          </a:p>
        </p:txBody>
      </p:sp>
      <p:cxnSp>
        <p:nvCxnSpPr>
          <p:cNvPr id="21" name="Ukrivljen povezovalnik 20"/>
          <p:cNvCxnSpPr/>
          <p:nvPr/>
        </p:nvCxnSpPr>
        <p:spPr>
          <a:xfrm>
            <a:off x="5075351" y="269757"/>
            <a:ext cx="342132" cy="179493"/>
          </a:xfrm>
          <a:prstGeom prst="curvedConnector3">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22" name="Ukrivljen povezovalnik 21"/>
          <p:cNvCxnSpPr>
            <a:stCxn id="13" idx="3"/>
          </p:cNvCxnSpPr>
          <p:nvPr/>
        </p:nvCxnSpPr>
        <p:spPr>
          <a:xfrm flipV="1">
            <a:off x="5075351" y="637913"/>
            <a:ext cx="342132" cy="89747"/>
          </a:xfrm>
          <a:prstGeom prst="curvedConnector3">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25" name="Ukrivljen povezovalnik 24"/>
          <p:cNvCxnSpPr>
            <a:stCxn id="14" idx="3"/>
          </p:cNvCxnSpPr>
          <p:nvPr/>
        </p:nvCxnSpPr>
        <p:spPr>
          <a:xfrm>
            <a:off x="5075351" y="1173542"/>
            <a:ext cx="342132" cy="98168"/>
          </a:xfrm>
          <a:prstGeom prst="curvedConnector3">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28" name="Ukrivljen povezovalnik 27"/>
          <p:cNvCxnSpPr>
            <a:stCxn id="15" idx="3"/>
            <a:endCxn id="17" idx="1"/>
          </p:cNvCxnSpPr>
          <p:nvPr/>
        </p:nvCxnSpPr>
        <p:spPr>
          <a:xfrm flipV="1">
            <a:off x="5093904" y="1369879"/>
            <a:ext cx="323579" cy="256418"/>
          </a:xfrm>
          <a:prstGeom prst="curvedConnector3">
            <a:avLst>
              <a:gd name="adj1" fmla="val 50000"/>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34" name="Ukrivljen povezovalnik 33"/>
          <p:cNvCxnSpPr>
            <a:stCxn id="16" idx="3"/>
            <a:endCxn id="18" idx="1"/>
          </p:cNvCxnSpPr>
          <p:nvPr/>
        </p:nvCxnSpPr>
        <p:spPr>
          <a:xfrm>
            <a:off x="6142151" y="548167"/>
            <a:ext cx="245834" cy="403146"/>
          </a:xfrm>
          <a:prstGeom prst="curvedConnector3">
            <a:avLst>
              <a:gd name="adj1" fmla="val 50000"/>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37" name="Ukrivljen povezovalnik 36"/>
          <p:cNvCxnSpPr>
            <a:stCxn id="17" idx="3"/>
          </p:cNvCxnSpPr>
          <p:nvPr/>
        </p:nvCxnSpPr>
        <p:spPr>
          <a:xfrm flipV="1">
            <a:off x="6142151" y="1127932"/>
            <a:ext cx="245834" cy="241947"/>
          </a:xfrm>
          <a:prstGeom prst="curvedConnector3">
            <a:avLst>
              <a:gd name="adj1" fmla="val 50000"/>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41" name="Raven puščični povezovalnik 40"/>
          <p:cNvCxnSpPr>
            <a:stCxn id="18" idx="3"/>
            <a:endCxn id="19" idx="1"/>
          </p:cNvCxnSpPr>
          <p:nvPr/>
        </p:nvCxnSpPr>
        <p:spPr>
          <a:xfrm flipV="1">
            <a:off x="7112653" y="948440"/>
            <a:ext cx="335079" cy="2873"/>
          </a:xfrm>
          <a:prstGeom prst="straightConnector1">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44" name="Zaobljeni pravokotnik 43"/>
          <p:cNvSpPr/>
          <p:nvPr/>
        </p:nvSpPr>
        <p:spPr>
          <a:xfrm>
            <a:off x="6177794" y="2046938"/>
            <a:ext cx="724668" cy="358985"/>
          </a:xfrm>
          <a:prstGeom prst="roundRect">
            <a:avLst/>
          </a:prstGeom>
          <a:solidFill>
            <a:schemeClr val="bg1">
              <a:lumMod val="50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lIns="36000" tIns="36000" rIns="36000" bIns="36000" rtlCol="0" anchor="ctr"/>
          <a:lstStyle/>
          <a:p>
            <a:pPr algn="ctr"/>
            <a:r>
              <a:rPr lang="sl-SI" sz="800" dirty="0" err="1" smtClean="0">
                <a:solidFill>
                  <a:schemeClr val="bg1"/>
                </a:solidFill>
                <a:latin typeface="Calibri" pitchFamily="34" charset="0"/>
                <a:cs typeface="Calibri" pitchFamily="34" charset="0"/>
              </a:rPr>
              <a:t>Perceived</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Ease</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of</a:t>
            </a:r>
            <a:r>
              <a:rPr lang="sl-SI" sz="800" dirty="0" smtClean="0">
                <a:solidFill>
                  <a:schemeClr val="bg1"/>
                </a:solidFill>
                <a:latin typeface="Calibri" pitchFamily="34" charset="0"/>
                <a:cs typeface="Calibri" pitchFamily="34" charset="0"/>
              </a:rPr>
              <a:t> Use</a:t>
            </a:r>
            <a:endParaRPr lang="sl-SI" sz="800" dirty="0">
              <a:solidFill>
                <a:schemeClr val="bg1"/>
              </a:solidFill>
              <a:latin typeface="Calibri" pitchFamily="34" charset="0"/>
              <a:cs typeface="Calibri" pitchFamily="34" charset="0"/>
            </a:endParaRPr>
          </a:p>
        </p:txBody>
      </p:sp>
      <p:sp>
        <p:nvSpPr>
          <p:cNvPr id="47" name="Zaobljeni pravokotnik 46"/>
          <p:cNvSpPr/>
          <p:nvPr/>
        </p:nvSpPr>
        <p:spPr>
          <a:xfrm>
            <a:off x="7244594" y="1617685"/>
            <a:ext cx="724668" cy="358985"/>
          </a:xfrm>
          <a:prstGeom prst="roundRect">
            <a:avLst/>
          </a:prstGeom>
          <a:solidFill>
            <a:schemeClr val="bg1">
              <a:lumMod val="50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sl-SI" sz="800" dirty="0" err="1" smtClean="0">
                <a:solidFill>
                  <a:schemeClr val="bg1"/>
                </a:solidFill>
                <a:latin typeface="Calibri" pitchFamily="34" charset="0"/>
                <a:cs typeface="Calibri" pitchFamily="34" charset="0"/>
              </a:rPr>
              <a:t>Perceived</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Usefulness</a:t>
            </a:r>
            <a:endParaRPr lang="sl-SI" sz="800" dirty="0">
              <a:solidFill>
                <a:schemeClr val="bg1"/>
              </a:solidFill>
              <a:latin typeface="Calibri" pitchFamily="34" charset="0"/>
              <a:cs typeface="Calibri" pitchFamily="34" charset="0"/>
            </a:endParaRPr>
          </a:p>
        </p:txBody>
      </p:sp>
      <p:sp>
        <p:nvSpPr>
          <p:cNvPr id="48" name="Zaobljeni pravokotnik 47"/>
          <p:cNvSpPr/>
          <p:nvPr/>
        </p:nvSpPr>
        <p:spPr>
          <a:xfrm>
            <a:off x="7244594" y="2439397"/>
            <a:ext cx="724668" cy="358985"/>
          </a:xfrm>
          <a:prstGeom prst="roundRect">
            <a:avLst/>
          </a:prstGeom>
          <a:solidFill>
            <a:schemeClr val="bg1">
              <a:lumMod val="50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sl-SI" sz="800" dirty="0" err="1" smtClean="0">
                <a:solidFill>
                  <a:schemeClr val="bg1"/>
                </a:solidFill>
                <a:latin typeface="Calibri" pitchFamily="34" charset="0"/>
                <a:cs typeface="Calibri" pitchFamily="34" charset="0"/>
              </a:rPr>
              <a:t>Perceived</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Enjoyment</a:t>
            </a:r>
            <a:endParaRPr lang="sl-SI" sz="800" dirty="0">
              <a:solidFill>
                <a:schemeClr val="bg1"/>
              </a:solidFill>
              <a:latin typeface="Calibri" pitchFamily="34" charset="0"/>
              <a:cs typeface="Calibri" pitchFamily="34" charset="0"/>
            </a:endParaRPr>
          </a:p>
        </p:txBody>
      </p:sp>
      <p:sp>
        <p:nvSpPr>
          <p:cNvPr id="49" name="Zaobljeni pravokotnik 48"/>
          <p:cNvSpPr/>
          <p:nvPr/>
        </p:nvSpPr>
        <p:spPr>
          <a:xfrm>
            <a:off x="8305203" y="2051059"/>
            <a:ext cx="724668" cy="358985"/>
          </a:xfrm>
          <a:prstGeom prst="roundRect">
            <a:avLst/>
          </a:prstGeom>
          <a:solidFill>
            <a:schemeClr val="bg1">
              <a:lumMod val="50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sl-SI" sz="800" dirty="0" err="1" smtClean="0">
                <a:solidFill>
                  <a:schemeClr val="bg1"/>
                </a:solidFill>
                <a:latin typeface="Calibri" pitchFamily="34" charset="0"/>
                <a:cs typeface="Calibri" pitchFamily="34" charset="0"/>
              </a:rPr>
              <a:t>Usage</a:t>
            </a:r>
            <a:endParaRPr lang="sl-SI" sz="800" dirty="0">
              <a:solidFill>
                <a:schemeClr val="bg1"/>
              </a:solidFill>
              <a:latin typeface="Calibri" pitchFamily="34" charset="0"/>
              <a:cs typeface="Calibri" pitchFamily="34" charset="0"/>
            </a:endParaRPr>
          </a:p>
        </p:txBody>
      </p:sp>
      <p:cxnSp>
        <p:nvCxnSpPr>
          <p:cNvPr id="52" name="Ukrivljen povezovalnik 51"/>
          <p:cNvCxnSpPr>
            <a:stCxn id="44" idx="3"/>
            <a:endCxn id="47" idx="1"/>
          </p:cNvCxnSpPr>
          <p:nvPr/>
        </p:nvCxnSpPr>
        <p:spPr>
          <a:xfrm flipV="1">
            <a:off x="6902462" y="1797178"/>
            <a:ext cx="342132" cy="429253"/>
          </a:xfrm>
          <a:prstGeom prst="curvedConnector3">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53" name="Ukrivljen povezovalnik 52"/>
          <p:cNvCxnSpPr>
            <a:stCxn id="44" idx="3"/>
            <a:endCxn id="48" idx="1"/>
          </p:cNvCxnSpPr>
          <p:nvPr/>
        </p:nvCxnSpPr>
        <p:spPr>
          <a:xfrm>
            <a:off x="6902462" y="2226431"/>
            <a:ext cx="342132" cy="392459"/>
          </a:xfrm>
          <a:prstGeom prst="curvedConnector3">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55" name="Ukrivljen povezovalnik 54"/>
          <p:cNvCxnSpPr>
            <a:stCxn id="47" idx="3"/>
          </p:cNvCxnSpPr>
          <p:nvPr/>
        </p:nvCxnSpPr>
        <p:spPr>
          <a:xfrm>
            <a:off x="7969262" y="1797178"/>
            <a:ext cx="335941" cy="335800"/>
          </a:xfrm>
          <a:prstGeom prst="curvedConnector3">
            <a:avLst>
              <a:gd name="adj1" fmla="val 50000"/>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56" name="Ukrivljen povezovalnik 55"/>
          <p:cNvCxnSpPr>
            <a:stCxn id="48" idx="3"/>
          </p:cNvCxnSpPr>
          <p:nvPr/>
        </p:nvCxnSpPr>
        <p:spPr>
          <a:xfrm flipV="1">
            <a:off x="7969262" y="2313953"/>
            <a:ext cx="335941" cy="304937"/>
          </a:xfrm>
          <a:prstGeom prst="curvedConnector3">
            <a:avLst>
              <a:gd name="adj1" fmla="val 50000"/>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61" name="Raven puščični povezovalnik 60"/>
          <p:cNvCxnSpPr>
            <a:stCxn id="44" idx="3"/>
            <a:endCxn id="49" idx="1"/>
          </p:cNvCxnSpPr>
          <p:nvPr/>
        </p:nvCxnSpPr>
        <p:spPr>
          <a:xfrm>
            <a:off x="6902462" y="2226431"/>
            <a:ext cx="1402741" cy="4121"/>
          </a:xfrm>
          <a:prstGeom prst="straightConnector1">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70" name="Zaobljeni pravokotnik 69"/>
          <p:cNvSpPr/>
          <p:nvPr/>
        </p:nvSpPr>
        <p:spPr>
          <a:xfrm>
            <a:off x="4121243" y="2454263"/>
            <a:ext cx="724668"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Attitude</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Toward</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Behaviour</a:t>
            </a:r>
            <a:endParaRPr lang="sl-SI" sz="800" dirty="0">
              <a:solidFill>
                <a:schemeClr val="bg1"/>
              </a:solidFill>
              <a:latin typeface="Calibri" pitchFamily="34" charset="0"/>
              <a:cs typeface="Calibri" pitchFamily="34" charset="0"/>
            </a:endParaRPr>
          </a:p>
        </p:txBody>
      </p:sp>
      <p:sp>
        <p:nvSpPr>
          <p:cNvPr id="71" name="Zaobljeni pravokotnik 70"/>
          <p:cNvSpPr/>
          <p:nvPr/>
        </p:nvSpPr>
        <p:spPr>
          <a:xfrm>
            <a:off x="4121243" y="2912165"/>
            <a:ext cx="724668"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Subjective</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Norms</a:t>
            </a:r>
            <a:endParaRPr lang="sl-SI" sz="800" dirty="0">
              <a:solidFill>
                <a:schemeClr val="bg1"/>
              </a:solidFill>
              <a:latin typeface="Calibri" pitchFamily="34" charset="0"/>
              <a:cs typeface="Calibri" pitchFamily="34" charset="0"/>
            </a:endParaRPr>
          </a:p>
        </p:txBody>
      </p:sp>
      <p:sp>
        <p:nvSpPr>
          <p:cNvPr id="72" name="Zaobljeni pravokotnik 71"/>
          <p:cNvSpPr/>
          <p:nvPr/>
        </p:nvSpPr>
        <p:spPr>
          <a:xfrm>
            <a:off x="4121242" y="3358047"/>
            <a:ext cx="724669"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Perceived</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Behaviour</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Control</a:t>
            </a:r>
            <a:endParaRPr lang="sl-SI" sz="800" dirty="0">
              <a:solidFill>
                <a:schemeClr val="bg1"/>
              </a:solidFill>
              <a:latin typeface="Calibri" pitchFamily="34" charset="0"/>
              <a:cs typeface="Calibri" pitchFamily="34" charset="0"/>
            </a:endParaRPr>
          </a:p>
        </p:txBody>
      </p:sp>
      <p:sp>
        <p:nvSpPr>
          <p:cNvPr id="75" name="Zaobljeni pravokotnik 74"/>
          <p:cNvSpPr/>
          <p:nvPr/>
        </p:nvSpPr>
        <p:spPr>
          <a:xfrm>
            <a:off x="5296817" y="2912165"/>
            <a:ext cx="724668"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Behaviour</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Intentions</a:t>
            </a:r>
            <a:endParaRPr lang="sl-SI" sz="800" dirty="0">
              <a:solidFill>
                <a:schemeClr val="bg1"/>
              </a:solidFill>
              <a:latin typeface="Calibri" pitchFamily="34" charset="0"/>
              <a:cs typeface="Calibri" pitchFamily="34" charset="0"/>
            </a:endParaRPr>
          </a:p>
        </p:txBody>
      </p:sp>
      <p:sp>
        <p:nvSpPr>
          <p:cNvPr id="76" name="Zaobljeni pravokotnik 75"/>
          <p:cNvSpPr/>
          <p:nvPr/>
        </p:nvSpPr>
        <p:spPr>
          <a:xfrm>
            <a:off x="6295604" y="2909292"/>
            <a:ext cx="724668"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Actual</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Behaviour</a:t>
            </a:r>
            <a:endParaRPr lang="sl-SI" sz="800" dirty="0">
              <a:solidFill>
                <a:schemeClr val="bg1"/>
              </a:solidFill>
              <a:latin typeface="Calibri" pitchFamily="34" charset="0"/>
              <a:cs typeface="Calibri" pitchFamily="34" charset="0"/>
            </a:endParaRPr>
          </a:p>
        </p:txBody>
      </p:sp>
      <p:cxnSp>
        <p:nvCxnSpPr>
          <p:cNvPr id="77" name="Ukrivljen povezovalnik 76"/>
          <p:cNvCxnSpPr/>
          <p:nvPr/>
        </p:nvCxnSpPr>
        <p:spPr>
          <a:xfrm>
            <a:off x="4845911" y="2633755"/>
            <a:ext cx="450906" cy="360442"/>
          </a:xfrm>
          <a:prstGeom prst="curvedConnector3">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78" name="Ukrivljen povezovalnik 77"/>
          <p:cNvCxnSpPr>
            <a:stCxn id="71" idx="3"/>
            <a:endCxn id="75" idx="1"/>
          </p:cNvCxnSpPr>
          <p:nvPr/>
        </p:nvCxnSpPr>
        <p:spPr>
          <a:xfrm>
            <a:off x="4845911" y="3091658"/>
            <a:ext cx="450906" cy="12700"/>
          </a:xfrm>
          <a:prstGeom prst="curvedConnector3">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79" name="Ukrivljen povezovalnik 78"/>
          <p:cNvCxnSpPr>
            <a:stCxn id="72" idx="3"/>
          </p:cNvCxnSpPr>
          <p:nvPr/>
        </p:nvCxnSpPr>
        <p:spPr>
          <a:xfrm flipV="1">
            <a:off x="4845911" y="3184697"/>
            <a:ext cx="450906" cy="352843"/>
          </a:xfrm>
          <a:prstGeom prst="curvedConnector3">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83" name="Raven puščični povezovalnik 82"/>
          <p:cNvCxnSpPr>
            <a:stCxn id="75" idx="3"/>
            <a:endCxn id="76" idx="1"/>
          </p:cNvCxnSpPr>
          <p:nvPr/>
        </p:nvCxnSpPr>
        <p:spPr>
          <a:xfrm flipV="1">
            <a:off x="6021485" y="3088785"/>
            <a:ext cx="274119" cy="2873"/>
          </a:xfrm>
          <a:prstGeom prst="straightConnector1">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88" name="Ukrivljen povezovalnik 87"/>
          <p:cNvCxnSpPr>
            <a:stCxn id="70" idx="1"/>
            <a:endCxn id="71" idx="1"/>
          </p:cNvCxnSpPr>
          <p:nvPr/>
        </p:nvCxnSpPr>
        <p:spPr>
          <a:xfrm rot="10800000" flipV="1">
            <a:off x="4121243" y="2633756"/>
            <a:ext cx="12700" cy="457902"/>
          </a:xfrm>
          <a:prstGeom prst="curvedConnector3">
            <a:avLst>
              <a:gd name="adj1" fmla="val 1800000"/>
            </a:avLst>
          </a:prstGeom>
          <a:ln w="3175" cmpd="sng">
            <a:solidFill>
              <a:schemeClr val="tx1">
                <a:lumMod val="65000"/>
                <a:lumOff val="35000"/>
              </a:schemeClr>
            </a:solidFill>
            <a:headEnd type="arrow"/>
            <a:tailEnd type="arrow"/>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90" name="Ukrivljen povezovalnik 89"/>
          <p:cNvCxnSpPr>
            <a:stCxn id="72" idx="1"/>
            <a:endCxn id="71" idx="1"/>
          </p:cNvCxnSpPr>
          <p:nvPr/>
        </p:nvCxnSpPr>
        <p:spPr>
          <a:xfrm rot="10800000" flipH="1">
            <a:off x="4121241" y="3091658"/>
            <a:ext cx="1" cy="445882"/>
          </a:xfrm>
          <a:prstGeom prst="curvedConnector3">
            <a:avLst>
              <a:gd name="adj1" fmla="val -22860000000"/>
            </a:avLst>
          </a:prstGeom>
          <a:ln w="3175" cmpd="sng">
            <a:solidFill>
              <a:schemeClr val="tx1">
                <a:lumMod val="65000"/>
                <a:lumOff val="35000"/>
              </a:schemeClr>
            </a:solidFill>
            <a:headEnd type="arrow"/>
            <a:tailEnd type="arrow"/>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92" name="Ukrivljen povezovalnik 91"/>
          <p:cNvCxnSpPr>
            <a:stCxn id="72" idx="1"/>
            <a:endCxn id="70" idx="1"/>
          </p:cNvCxnSpPr>
          <p:nvPr/>
        </p:nvCxnSpPr>
        <p:spPr>
          <a:xfrm rot="10800000" flipH="1">
            <a:off x="4121241" y="2633756"/>
            <a:ext cx="1" cy="903784"/>
          </a:xfrm>
          <a:prstGeom prst="curvedConnector3">
            <a:avLst>
              <a:gd name="adj1" fmla="val -22860000000"/>
            </a:avLst>
          </a:prstGeom>
          <a:ln w="3175" cmpd="sng">
            <a:solidFill>
              <a:schemeClr val="tx1">
                <a:lumMod val="65000"/>
                <a:lumOff val="35000"/>
              </a:schemeClr>
            </a:solidFill>
            <a:headEnd type="arrow"/>
            <a:tailEnd type="arrow"/>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00" name="Zaobljeni pravokotnik 99"/>
          <p:cNvSpPr/>
          <p:nvPr/>
        </p:nvSpPr>
        <p:spPr>
          <a:xfrm>
            <a:off x="6177794" y="3644389"/>
            <a:ext cx="724668" cy="358985"/>
          </a:xfrm>
          <a:prstGeom prst="roundRect">
            <a:avLst/>
          </a:prstGeom>
          <a:solidFill>
            <a:schemeClr val="bg1">
              <a:lumMod val="50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Impact</a:t>
            </a:r>
            <a:endParaRPr lang="sl-SI" sz="800" dirty="0">
              <a:solidFill>
                <a:schemeClr val="bg1"/>
              </a:solidFill>
              <a:latin typeface="Calibri" pitchFamily="34" charset="0"/>
              <a:cs typeface="Calibri" pitchFamily="34" charset="0"/>
            </a:endParaRPr>
          </a:p>
        </p:txBody>
      </p:sp>
      <p:sp>
        <p:nvSpPr>
          <p:cNvPr id="101" name="Zaobljeni pravokotnik 100"/>
          <p:cNvSpPr/>
          <p:nvPr/>
        </p:nvSpPr>
        <p:spPr>
          <a:xfrm>
            <a:off x="6177794" y="4102291"/>
            <a:ext cx="724668" cy="358985"/>
          </a:xfrm>
          <a:prstGeom prst="roundRect">
            <a:avLst/>
          </a:prstGeom>
          <a:solidFill>
            <a:schemeClr val="bg1">
              <a:lumMod val="50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Perceived</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Consequences</a:t>
            </a:r>
            <a:endParaRPr lang="sl-SI" sz="800" dirty="0">
              <a:solidFill>
                <a:schemeClr val="bg1"/>
              </a:solidFill>
              <a:latin typeface="Calibri" pitchFamily="34" charset="0"/>
              <a:cs typeface="Calibri" pitchFamily="34" charset="0"/>
            </a:endParaRPr>
          </a:p>
        </p:txBody>
      </p:sp>
      <p:sp>
        <p:nvSpPr>
          <p:cNvPr id="102" name="Zaobljeni pravokotnik 101"/>
          <p:cNvSpPr/>
          <p:nvPr/>
        </p:nvSpPr>
        <p:spPr>
          <a:xfrm>
            <a:off x="6177793" y="4548173"/>
            <a:ext cx="724669" cy="358985"/>
          </a:xfrm>
          <a:prstGeom prst="roundRect">
            <a:avLst/>
          </a:prstGeom>
          <a:solidFill>
            <a:schemeClr val="bg1">
              <a:lumMod val="50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smtClean="0">
                <a:solidFill>
                  <a:schemeClr val="bg1"/>
                </a:solidFill>
                <a:latin typeface="Calibri" pitchFamily="34" charset="0"/>
                <a:cs typeface="Calibri" pitchFamily="34" charset="0"/>
              </a:rPr>
              <a:t>Social </a:t>
            </a:r>
            <a:r>
              <a:rPr lang="sl-SI" sz="800" dirty="0" err="1" smtClean="0">
                <a:solidFill>
                  <a:schemeClr val="bg1"/>
                </a:solidFill>
                <a:latin typeface="Calibri" pitchFamily="34" charset="0"/>
                <a:cs typeface="Calibri" pitchFamily="34" charset="0"/>
              </a:rPr>
              <a:t>Factors</a:t>
            </a:r>
            <a:endParaRPr lang="sl-SI" sz="800" dirty="0">
              <a:solidFill>
                <a:schemeClr val="bg1"/>
              </a:solidFill>
              <a:latin typeface="Calibri" pitchFamily="34" charset="0"/>
              <a:cs typeface="Calibri" pitchFamily="34" charset="0"/>
            </a:endParaRPr>
          </a:p>
        </p:txBody>
      </p:sp>
      <p:sp>
        <p:nvSpPr>
          <p:cNvPr id="103" name="Zaobljeni pravokotnik 102"/>
          <p:cNvSpPr/>
          <p:nvPr/>
        </p:nvSpPr>
        <p:spPr>
          <a:xfrm>
            <a:off x="7353368" y="4102291"/>
            <a:ext cx="724668" cy="358985"/>
          </a:xfrm>
          <a:prstGeom prst="roundRect">
            <a:avLst/>
          </a:prstGeom>
          <a:solidFill>
            <a:schemeClr val="bg1">
              <a:lumMod val="50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Behaviour</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Intentions</a:t>
            </a:r>
            <a:endParaRPr lang="sl-SI" sz="800" dirty="0">
              <a:solidFill>
                <a:schemeClr val="bg1"/>
              </a:solidFill>
              <a:latin typeface="Calibri" pitchFamily="34" charset="0"/>
              <a:cs typeface="Calibri" pitchFamily="34" charset="0"/>
            </a:endParaRPr>
          </a:p>
        </p:txBody>
      </p:sp>
      <p:sp>
        <p:nvSpPr>
          <p:cNvPr id="104" name="Zaobljeni pravokotnik 103"/>
          <p:cNvSpPr/>
          <p:nvPr/>
        </p:nvSpPr>
        <p:spPr>
          <a:xfrm>
            <a:off x="8352155" y="4099418"/>
            <a:ext cx="724668" cy="358985"/>
          </a:xfrm>
          <a:prstGeom prst="roundRect">
            <a:avLst/>
          </a:prstGeom>
          <a:solidFill>
            <a:schemeClr val="bg1">
              <a:lumMod val="50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Actual</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Behaviour</a:t>
            </a:r>
            <a:endParaRPr lang="sl-SI" sz="800" dirty="0">
              <a:solidFill>
                <a:schemeClr val="bg1"/>
              </a:solidFill>
              <a:latin typeface="Calibri" pitchFamily="34" charset="0"/>
              <a:cs typeface="Calibri" pitchFamily="34" charset="0"/>
            </a:endParaRPr>
          </a:p>
        </p:txBody>
      </p:sp>
      <p:cxnSp>
        <p:nvCxnSpPr>
          <p:cNvPr id="105" name="Ukrivljen povezovalnik 104"/>
          <p:cNvCxnSpPr/>
          <p:nvPr/>
        </p:nvCxnSpPr>
        <p:spPr>
          <a:xfrm>
            <a:off x="6902462" y="3823881"/>
            <a:ext cx="450906" cy="360442"/>
          </a:xfrm>
          <a:prstGeom prst="curvedConnector3">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106" name="Ukrivljen povezovalnik 105"/>
          <p:cNvCxnSpPr>
            <a:stCxn id="101" idx="3"/>
            <a:endCxn id="103" idx="1"/>
          </p:cNvCxnSpPr>
          <p:nvPr/>
        </p:nvCxnSpPr>
        <p:spPr>
          <a:xfrm>
            <a:off x="6902462" y="4281784"/>
            <a:ext cx="450906" cy="12700"/>
          </a:xfrm>
          <a:prstGeom prst="curvedConnector3">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107" name="Ukrivljen povezovalnik 106"/>
          <p:cNvCxnSpPr>
            <a:stCxn id="102" idx="3"/>
          </p:cNvCxnSpPr>
          <p:nvPr/>
        </p:nvCxnSpPr>
        <p:spPr>
          <a:xfrm flipV="1">
            <a:off x="6902462" y="4374823"/>
            <a:ext cx="450906" cy="352843"/>
          </a:xfrm>
          <a:prstGeom prst="curvedConnector3">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108" name="Raven puščični povezovalnik 107"/>
          <p:cNvCxnSpPr>
            <a:stCxn id="103" idx="3"/>
            <a:endCxn id="104" idx="1"/>
          </p:cNvCxnSpPr>
          <p:nvPr/>
        </p:nvCxnSpPr>
        <p:spPr>
          <a:xfrm flipV="1">
            <a:off x="8078036" y="4278911"/>
            <a:ext cx="274119" cy="2873"/>
          </a:xfrm>
          <a:prstGeom prst="straightConnector1">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112" name="Zaobljeni pravokotnik 111"/>
          <p:cNvSpPr/>
          <p:nvPr/>
        </p:nvSpPr>
        <p:spPr>
          <a:xfrm>
            <a:off x="7353368" y="4551244"/>
            <a:ext cx="724668" cy="358985"/>
          </a:xfrm>
          <a:prstGeom prst="roundRect">
            <a:avLst/>
          </a:prstGeom>
          <a:solidFill>
            <a:schemeClr val="bg1">
              <a:lumMod val="50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Facilitationg</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Conditions</a:t>
            </a:r>
            <a:endParaRPr lang="sl-SI" sz="800" dirty="0">
              <a:solidFill>
                <a:schemeClr val="bg1"/>
              </a:solidFill>
              <a:latin typeface="Calibri" pitchFamily="34" charset="0"/>
              <a:cs typeface="Calibri" pitchFamily="34" charset="0"/>
            </a:endParaRPr>
          </a:p>
        </p:txBody>
      </p:sp>
      <p:sp>
        <p:nvSpPr>
          <p:cNvPr id="113" name="Zaobljeni pravokotnik 112"/>
          <p:cNvSpPr/>
          <p:nvPr/>
        </p:nvSpPr>
        <p:spPr>
          <a:xfrm>
            <a:off x="7339533" y="3644389"/>
            <a:ext cx="724668" cy="358985"/>
          </a:xfrm>
          <a:prstGeom prst="roundRect">
            <a:avLst/>
          </a:prstGeom>
          <a:solidFill>
            <a:schemeClr val="bg1">
              <a:lumMod val="50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Behaviour</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Level</a:t>
            </a:r>
            <a:endParaRPr lang="sl-SI" sz="800" dirty="0">
              <a:solidFill>
                <a:schemeClr val="bg1"/>
              </a:solidFill>
              <a:latin typeface="Calibri" pitchFamily="34" charset="0"/>
              <a:cs typeface="Calibri" pitchFamily="34" charset="0"/>
            </a:endParaRPr>
          </a:p>
        </p:txBody>
      </p:sp>
      <p:cxnSp>
        <p:nvCxnSpPr>
          <p:cNvPr id="114" name="Ukrivljen povezovalnik 113"/>
          <p:cNvCxnSpPr>
            <a:stCxn id="112" idx="3"/>
          </p:cNvCxnSpPr>
          <p:nvPr/>
        </p:nvCxnSpPr>
        <p:spPr>
          <a:xfrm flipV="1">
            <a:off x="8078036" y="4461276"/>
            <a:ext cx="274119" cy="269461"/>
          </a:xfrm>
          <a:prstGeom prst="curvedConnector3">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117" name="Ukrivljen povezovalnik 116"/>
          <p:cNvCxnSpPr>
            <a:endCxn id="113" idx="3"/>
          </p:cNvCxnSpPr>
          <p:nvPr/>
        </p:nvCxnSpPr>
        <p:spPr>
          <a:xfrm rot="10800000">
            <a:off x="8064201" y="3823883"/>
            <a:ext cx="325144" cy="278409"/>
          </a:xfrm>
          <a:prstGeom prst="curvedConnector3">
            <a:avLst>
              <a:gd name="adj1" fmla="val 50000"/>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121" name="Ukrivljen povezovalnik 120"/>
          <p:cNvCxnSpPr/>
          <p:nvPr/>
        </p:nvCxnSpPr>
        <p:spPr>
          <a:xfrm rot="10800000">
            <a:off x="6943241" y="3736683"/>
            <a:ext cx="437071" cy="85760"/>
          </a:xfrm>
          <a:prstGeom prst="curvedConnector3">
            <a:avLst>
              <a:gd name="adj1" fmla="val 50000"/>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62" name="Zaobljeni pravokotnik 61"/>
          <p:cNvSpPr/>
          <p:nvPr/>
        </p:nvSpPr>
        <p:spPr>
          <a:xfrm>
            <a:off x="4134796" y="5188210"/>
            <a:ext cx="724668"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sl-SI" sz="800" dirty="0" err="1" smtClean="0">
                <a:solidFill>
                  <a:schemeClr val="bg1"/>
                </a:solidFill>
                <a:latin typeface="Calibri" pitchFamily="34" charset="0"/>
                <a:cs typeface="Calibri" pitchFamily="34" charset="0"/>
              </a:rPr>
              <a:t>Computer</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Self-Efficacy</a:t>
            </a:r>
            <a:endParaRPr lang="sl-SI" sz="800" dirty="0">
              <a:solidFill>
                <a:schemeClr val="bg1"/>
              </a:solidFill>
              <a:latin typeface="Calibri" pitchFamily="34" charset="0"/>
              <a:cs typeface="Calibri" pitchFamily="34" charset="0"/>
            </a:endParaRPr>
          </a:p>
        </p:txBody>
      </p:sp>
      <p:sp>
        <p:nvSpPr>
          <p:cNvPr id="63" name="Zaobljeni pravokotnik 62"/>
          <p:cNvSpPr/>
          <p:nvPr/>
        </p:nvSpPr>
        <p:spPr>
          <a:xfrm>
            <a:off x="4134796" y="5737552"/>
            <a:ext cx="724668"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Expected</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Outcome</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Outcome</a:t>
            </a:r>
            <a:r>
              <a:rPr lang="sl-SI" sz="800" dirty="0" smtClean="0">
                <a:solidFill>
                  <a:schemeClr val="bg1"/>
                </a:solidFill>
                <a:latin typeface="Calibri" pitchFamily="34" charset="0"/>
                <a:cs typeface="Calibri" pitchFamily="34" charset="0"/>
              </a:rPr>
              <a:t>)</a:t>
            </a:r>
            <a:endParaRPr lang="sl-SI" sz="800" dirty="0">
              <a:solidFill>
                <a:schemeClr val="bg1"/>
              </a:solidFill>
              <a:latin typeface="Calibri" pitchFamily="34" charset="0"/>
              <a:cs typeface="Calibri" pitchFamily="34" charset="0"/>
            </a:endParaRPr>
          </a:p>
        </p:txBody>
      </p:sp>
      <p:sp>
        <p:nvSpPr>
          <p:cNvPr id="64" name="Zaobljeni pravokotnik 63"/>
          <p:cNvSpPr/>
          <p:nvPr/>
        </p:nvSpPr>
        <p:spPr>
          <a:xfrm>
            <a:off x="4134795" y="6328214"/>
            <a:ext cx="724669"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Expected</a:t>
            </a:r>
            <a:r>
              <a:rPr lang="sl-SI" sz="800" dirty="0" smtClean="0">
                <a:solidFill>
                  <a:schemeClr val="bg1"/>
                </a:solidFill>
                <a:latin typeface="Calibri" pitchFamily="34" charset="0"/>
                <a:cs typeface="Calibri" pitchFamily="34" charset="0"/>
              </a:rPr>
              <a:t> </a:t>
            </a:r>
            <a:r>
              <a:rPr lang="sl-SI" sz="800" dirty="0" err="1" smtClean="0">
                <a:solidFill>
                  <a:schemeClr val="bg1"/>
                </a:solidFill>
                <a:latin typeface="Calibri" pitchFamily="34" charset="0"/>
                <a:cs typeface="Calibri" pitchFamily="34" charset="0"/>
              </a:rPr>
              <a:t>Outcome</a:t>
            </a:r>
            <a:r>
              <a:rPr lang="sl-SI" sz="800" dirty="0" smtClean="0">
                <a:solidFill>
                  <a:schemeClr val="bg1"/>
                </a:solidFill>
                <a:latin typeface="Calibri" pitchFamily="34" charset="0"/>
                <a:cs typeface="Calibri" pitchFamily="34" charset="0"/>
              </a:rPr>
              <a:t> (Personal)</a:t>
            </a:r>
            <a:endParaRPr lang="sl-SI" sz="800" dirty="0">
              <a:solidFill>
                <a:schemeClr val="bg1"/>
              </a:solidFill>
              <a:latin typeface="Calibri" pitchFamily="34" charset="0"/>
              <a:cs typeface="Calibri" pitchFamily="34" charset="0"/>
            </a:endParaRPr>
          </a:p>
        </p:txBody>
      </p:sp>
      <p:sp>
        <p:nvSpPr>
          <p:cNvPr id="65" name="Zaobljeni pravokotnik 64"/>
          <p:cNvSpPr/>
          <p:nvPr/>
        </p:nvSpPr>
        <p:spPr>
          <a:xfrm>
            <a:off x="6191628" y="5737552"/>
            <a:ext cx="724668"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Anxiety</a:t>
            </a:r>
            <a:endParaRPr lang="sl-SI" sz="800" dirty="0">
              <a:solidFill>
                <a:schemeClr val="bg1"/>
              </a:solidFill>
              <a:latin typeface="Calibri" pitchFamily="34" charset="0"/>
              <a:cs typeface="Calibri" pitchFamily="34" charset="0"/>
            </a:endParaRPr>
          </a:p>
        </p:txBody>
      </p:sp>
      <p:cxnSp>
        <p:nvCxnSpPr>
          <p:cNvPr id="67" name="Ukrivljen povezovalnik 66"/>
          <p:cNvCxnSpPr/>
          <p:nvPr/>
        </p:nvCxnSpPr>
        <p:spPr>
          <a:xfrm>
            <a:off x="4859464" y="5367702"/>
            <a:ext cx="1318329" cy="0"/>
          </a:xfrm>
          <a:prstGeom prst="straightConnector1">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
        <p:nvSpPr>
          <p:cNvPr id="74" name="Zaobljeni pravokotnik 73"/>
          <p:cNvSpPr/>
          <p:nvPr/>
        </p:nvSpPr>
        <p:spPr>
          <a:xfrm>
            <a:off x="6191628" y="6331285"/>
            <a:ext cx="724668"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Usage</a:t>
            </a:r>
            <a:endParaRPr lang="sl-SI" sz="800" dirty="0">
              <a:solidFill>
                <a:schemeClr val="bg1"/>
              </a:solidFill>
              <a:latin typeface="Calibri" pitchFamily="34" charset="0"/>
              <a:cs typeface="Calibri" pitchFamily="34" charset="0"/>
            </a:endParaRPr>
          </a:p>
        </p:txBody>
      </p:sp>
      <p:sp>
        <p:nvSpPr>
          <p:cNvPr id="80" name="Zaobljeni pravokotnik 79"/>
          <p:cNvSpPr/>
          <p:nvPr/>
        </p:nvSpPr>
        <p:spPr>
          <a:xfrm>
            <a:off x="6177793" y="5188210"/>
            <a:ext cx="724668" cy="358985"/>
          </a:xfrm>
          <a:prstGeom prst="roundRect">
            <a:avLst/>
          </a:prstGeom>
          <a:solidFill>
            <a:schemeClr val="bg1">
              <a:lumMod val="75000"/>
            </a:schemeClr>
          </a:solidFill>
          <a:ln w="3175" cmpd="sng">
            <a:solidFill>
              <a:schemeClr val="tx1">
                <a:lumMod val="65000"/>
                <a:lumOff val="35000"/>
              </a:schemeClr>
            </a:solidFill>
          </a:ln>
          <a:effectLst>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800" dirty="0" err="1" smtClean="0">
                <a:solidFill>
                  <a:schemeClr val="bg1"/>
                </a:solidFill>
                <a:latin typeface="Calibri" pitchFamily="34" charset="0"/>
                <a:cs typeface="Calibri" pitchFamily="34" charset="0"/>
              </a:rPr>
              <a:t>Affect</a:t>
            </a:r>
            <a:endParaRPr lang="sl-SI" sz="800" dirty="0">
              <a:solidFill>
                <a:schemeClr val="bg1"/>
              </a:solidFill>
              <a:latin typeface="Calibri" pitchFamily="34" charset="0"/>
              <a:cs typeface="Calibri" pitchFamily="34" charset="0"/>
            </a:endParaRPr>
          </a:p>
        </p:txBody>
      </p:sp>
      <p:cxnSp>
        <p:nvCxnSpPr>
          <p:cNvPr id="85" name="Ukrivljen povezovalnik 66"/>
          <p:cNvCxnSpPr/>
          <p:nvPr/>
        </p:nvCxnSpPr>
        <p:spPr>
          <a:xfrm>
            <a:off x="4871666" y="5562276"/>
            <a:ext cx="1306127" cy="800651"/>
          </a:xfrm>
          <a:prstGeom prst="straightConnector1">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87" name="Ukrivljen povezovalnik 66"/>
          <p:cNvCxnSpPr/>
          <p:nvPr/>
        </p:nvCxnSpPr>
        <p:spPr>
          <a:xfrm flipV="1">
            <a:off x="4871666" y="5562276"/>
            <a:ext cx="1306127" cy="297180"/>
          </a:xfrm>
          <a:prstGeom prst="straightConnector1">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89" name="Ukrivljen povezovalnik 66"/>
          <p:cNvCxnSpPr/>
          <p:nvPr/>
        </p:nvCxnSpPr>
        <p:spPr>
          <a:xfrm>
            <a:off x="4871666" y="5917044"/>
            <a:ext cx="1306127" cy="525147"/>
          </a:xfrm>
          <a:prstGeom prst="straightConnector1">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94" name="Ukrivljen povezovalnik 66"/>
          <p:cNvCxnSpPr/>
          <p:nvPr/>
        </p:nvCxnSpPr>
        <p:spPr>
          <a:xfrm flipV="1">
            <a:off x="4871666" y="5638635"/>
            <a:ext cx="1306127" cy="724292"/>
          </a:xfrm>
          <a:prstGeom prst="straightConnector1">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109" name="Ukrivljen povezovalnik 66"/>
          <p:cNvCxnSpPr>
            <a:endCxn id="74" idx="0"/>
          </p:cNvCxnSpPr>
          <p:nvPr/>
        </p:nvCxnSpPr>
        <p:spPr>
          <a:xfrm flipH="1">
            <a:off x="6553962" y="6096537"/>
            <a:ext cx="2098" cy="234748"/>
          </a:xfrm>
          <a:prstGeom prst="straightConnector1">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110" name="Ukrivljen povezovalnik 66"/>
          <p:cNvCxnSpPr>
            <a:stCxn id="80" idx="3"/>
            <a:endCxn id="74" idx="3"/>
          </p:cNvCxnSpPr>
          <p:nvPr/>
        </p:nvCxnSpPr>
        <p:spPr>
          <a:xfrm>
            <a:off x="6902461" y="5367703"/>
            <a:ext cx="13835" cy="1143075"/>
          </a:xfrm>
          <a:prstGeom prst="bentConnector3">
            <a:avLst>
              <a:gd name="adj1" fmla="val 1752331"/>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cxnSp>
        <p:nvCxnSpPr>
          <p:cNvPr id="115" name="Ukrivljen povezovalnik 66"/>
          <p:cNvCxnSpPr>
            <a:stCxn id="62" idx="1"/>
            <a:endCxn id="64" idx="1"/>
          </p:cNvCxnSpPr>
          <p:nvPr/>
        </p:nvCxnSpPr>
        <p:spPr>
          <a:xfrm rot="10800000" flipV="1">
            <a:off x="4134796" y="5367703"/>
            <a:ext cx="1" cy="1140004"/>
          </a:xfrm>
          <a:prstGeom prst="bentConnector3">
            <a:avLst>
              <a:gd name="adj1" fmla="val 22860100000"/>
            </a:avLst>
          </a:prstGeom>
          <a:ln w="3175" cmpd="sng">
            <a:solidFill>
              <a:schemeClr val="tx1">
                <a:lumMod val="65000"/>
                <a:lumOff val="35000"/>
              </a:schemeClr>
            </a:solidFill>
            <a:tailEnd type="triangle"/>
          </a:ln>
          <a:effectLst>
            <a:reflection blurRad="6350" stA="52000" endA="300" endPos="35000" dir="5400000" sy="-100000" algn="bl" rotWithShape="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2728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380312" y="75967"/>
            <a:ext cx="1691680" cy="976769"/>
          </a:xfrm>
        </p:spPr>
        <p:txBody>
          <a:bodyPr>
            <a:noAutofit/>
          </a:bodyPr>
          <a:lstStyle/>
          <a:p>
            <a:pPr algn="r"/>
            <a:r>
              <a:rPr lang="sl-SI" sz="2400" dirty="0" smtClean="0"/>
              <a:t>The Research Model</a:t>
            </a:r>
            <a:endParaRPr lang="sl-SI" sz="2400" dirty="0"/>
          </a:p>
        </p:txBody>
      </p:sp>
      <p:sp>
        <p:nvSpPr>
          <p:cNvPr id="6" name="Rounded Rectangle 5"/>
          <p:cNvSpPr/>
          <p:nvPr/>
        </p:nvSpPr>
        <p:spPr>
          <a:xfrm>
            <a:off x="251520" y="548680"/>
            <a:ext cx="1547664" cy="283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smtClean="0"/>
              <a:t>UI Quality</a:t>
            </a:r>
            <a:endParaRPr lang="sl-SI" sz="1200" dirty="0"/>
          </a:p>
        </p:txBody>
      </p:sp>
      <p:sp>
        <p:nvSpPr>
          <p:cNvPr id="7" name="Rounded Rectangle 6"/>
          <p:cNvSpPr/>
          <p:nvPr/>
        </p:nvSpPr>
        <p:spPr>
          <a:xfrm>
            <a:off x="251520" y="878924"/>
            <a:ext cx="1547664" cy="283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a:t>Compatibility</a:t>
            </a:r>
          </a:p>
        </p:txBody>
      </p:sp>
      <p:sp>
        <p:nvSpPr>
          <p:cNvPr id="8" name="Rounded Rectangle 7"/>
          <p:cNvSpPr/>
          <p:nvPr/>
        </p:nvSpPr>
        <p:spPr>
          <a:xfrm>
            <a:off x="251520" y="1209167"/>
            <a:ext cx="1547664" cy="283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smtClean="0"/>
              <a:t>...</a:t>
            </a:r>
            <a:endParaRPr lang="sl-SI" sz="1200" dirty="0"/>
          </a:p>
        </p:txBody>
      </p:sp>
      <p:sp>
        <p:nvSpPr>
          <p:cNvPr id="9" name="Rounded Rectangle 8"/>
          <p:cNvSpPr/>
          <p:nvPr/>
        </p:nvSpPr>
        <p:spPr>
          <a:xfrm>
            <a:off x="251520" y="1539411"/>
            <a:ext cx="1547664" cy="3774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a:t>Reliability</a:t>
            </a:r>
          </a:p>
        </p:txBody>
      </p:sp>
      <p:grpSp>
        <p:nvGrpSpPr>
          <p:cNvPr id="23" name="Group 22"/>
          <p:cNvGrpSpPr/>
          <p:nvPr/>
        </p:nvGrpSpPr>
        <p:grpSpPr>
          <a:xfrm>
            <a:off x="323528" y="2924944"/>
            <a:ext cx="1728192" cy="2448272"/>
            <a:chOff x="851587" y="3068960"/>
            <a:chExt cx="2304256" cy="2448272"/>
          </a:xfrm>
        </p:grpSpPr>
        <p:sp>
          <p:nvSpPr>
            <p:cNvPr id="5" name="Rounded Rectangle 4"/>
            <p:cNvSpPr/>
            <p:nvPr/>
          </p:nvSpPr>
          <p:spPr>
            <a:xfrm>
              <a:off x="851587" y="3068960"/>
              <a:ext cx="230425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l-SI" sz="1200" dirty="0" smtClean="0"/>
                <a:t>PERFORMANCE EXPECTANCY</a:t>
              </a:r>
              <a:endParaRPr lang="sl-SI" sz="1200" dirty="0"/>
            </a:p>
          </p:txBody>
        </p:sp>
        <p:sp>
          <p:nvSpPr>
            <p:cNvPr id="20" name="Rounded Rectangle 19"/>
            <p:cNvSpPr/>
            <p:nvPr/>
          </p:nvSpPr>
          <p:spPr>
            <a:xfrm>
              <a:off x="851587" y="3717032"/>
              <a:ext cx="230425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l-SI" sz="1200" dirty="0" smtClean="0"/>
                <a:t>EFFORT EXPECTANCY</a:t>
              </a:r>
              <a:endParaRPr lang="sl-SI" sz="1200" dirty="0"/>
            </a:p>
          </p:txBody>
        </p:sp>
        <p:sp>
          <p:nvSpPr>
            <p:cNvPr id="21" name="Rounded Rectangle 20"/>
            <p:cNvSpPr/>
            <p:nvPr/>
          </p:nvSpPr>
          <p:spPr>
            <a:xfrm>
              <a:off x="851587" y="4365104"/>
              <a:ext cx="230425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l-SI" sz="1200" dirty="0" smtClean="0"/>
                <a:t>SOCIAL INFLUENCE</a:t>
              </a:r>
              <a:endParaRPr lang="sl-SI" sz="1200" dirty="0"/>
            </a:p>
          </p:txBody>
        </p:sp>
        <p:sp>
          <p:nvSpPr>
            <p:cNvPr id="22" name="Rounded Rectangle 21"/>
            <p:cNvSpPr/>
            <p:nvPr/>
          </p:nvSpPr>
          <p:spPr>
            <a:xfrm>
              <a:off x="851587" y="5013176"/>
              <a:ext cx="2304256"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l-SI" sz="1200" dirty="0" smtClean="0"/>
                <a:t>FACILITATING CONDITIONS</a:t>
              </a:r>
              <a:endParaRPr lang="sl-SI" sz="1200" dirty="0"/>
            </a:p>
          </p:txBody>
        </p:sp>
      </p:grpSp>
      <p:sp>
        <p:nvSpPr>
          <p:cNvPr id="25" name="Rounded Rectangle 24"/>
          <p:cNvSpPr/>
          <p:nvPr/>
        </p:nvSpPr>
        <p:spPr>
          <a:xfrm>
            <a:off x="3419872" y="3356992"/>
            <a:ext cx="1080120"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l-SI" sz="1200" dirty="0" smtClean="0"/>
              <a:t>BEHAVIORAL INTENTION</a:t>
            </a:r>
            <a:endParaRPr lang="sl-SI" sz="1200" dirty="0"/>
          </a:p>
        </p:txBody>
      </p:sp>
      <p:sp>
        <p:nvSpPr>
          <p:cNvPr id="26" name="Rounded Rectangle 25"/>
          <p:cNvSpPr/>
          <p:nvPr/>
        </p:nvSpPr>
        <p:spPr>
          <a:xfrm>
            <a:off x="3419872" y="4437112"/>
            <a:ext cx="1080120"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l-SI" sz="1200" dirty="0" smtClean="0"/>
              <a:t>ATTITUDE TOWARD USING</a:t>
            </a:r>
            <a:endParaRPr lang="sl-SI" sz="1200" dirty="0"/>
          </a:p>
        </p:txBody>
      </p:sp>
      <p:sp>
        <p:nvSpPr>
          <p:cNvPr id="27" name="Rounded Rectangle 26"/>
          <p:cNvSpPr/>
          <p:nvPr/>
        </p:nvSpPr>
        <p:spPr>
          <a:xfrm>
            <a:off x="4644008" y="3861048"/>
            <a:ext cx="792088"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l-SI" sz="1200" dirty="0" smtClean="0"/>
              <a:t>USE</a:t>
            </a:r>
            <a:endParaRPr lang="sl-SI" sz="1200" dirty="0"/>
          </a:p>
        </p:txBody>
      </p:sp>
      <p:sp>
        <p:nvSpPr>
          <p:cNvPr id="28" name="Rounded Rectangle 27"/>
          <p:cNvSpPr/>
          <p:nvPr/>
        </p:nvSpPr>
        <p:spPr>
          <a:xfrm>
            <a:off x="5724128" y="3861048"/>
            <a:ext cx="1008112"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sl-SI" sz="1200" dirty="0" smtClean="0"/>
              <a:t>CONTINUED USE</a:t>
            </a:r>
            <a:endParaRPr lang="sl-SI" sz="1200" dirty="0"/>
          </a:p>
        </p:txBody>
      </p:sp>
      <p:sp>
        <p:nvSpPr>
          <p:cNvPr id="30" name="Rounded Rectangle 29"/>
          <p:cNvSpPr/>
          <p:nvPr/>
        </p:nvSpPr>
        <p:spPr>
          <a:xfrm>
            <a:off x="2088232" y="548680"/>
            <a:ext cx="1547664" cy="283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a:t>Content Availability</a:t>
            </a:r>
          </a:p>
        </p:txBody>
      </p:sp>
      <p:sp>
        <p:nvSpPr>
          <p:cNvPr id="31" name="Rounded Rectangle 30"/>
          <p:cNvSpPr/>
          <p:nvPr/>
        </p:nvSpPr>
        <p:spPr>
          <a:xfrm>
            <a:off x="2088232" y="878924"/>
            <a:ext cx="1547664" cy="283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a:t>Content Quality</a:t>
            </a:r>
          </a:p>
        </p:txBody>
      </p:sp>
      <p:sp>
        <p:nvSpPr>
          <p:cNvPr id="32" name="Rounded Rectangle 31"/>
          <p:cNvSpPr/>
          <p:nvPr/>
        </p:nvSpPr>
        <p:spPr>
          <a:xfrm>
            <a:off x="2088232" y="1209167"/>
            <a:ext cx="1547664" cy="283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a:t>...</a:t>
            </a:r>
          </a:p>
        </p:txBody>
      </p:sp>
      <p:sp>
        <p:nvSpPr>
          <p:cNvPr id="33" name="Rounded Rectangle 32"/>
          <p:cNvSpPr/>
          <p:nvPr/>
        </p:nvSpPr>
        <p:spPr>
          <a:xfrm>
            <a:off x="2088232" y="1539411"/>
            <a:ext cx="1547664" cy="3774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a:t>Tutorials Quality</a:t>
            </a:r>
          </a:p>
        </p:txBody>
      </p:sp>
      <p:sp>
        <p:nvSpPr>
          <p:cNvPr id="35" name="Rounded Rectangle 34"/>
          <p:cNvSpPr/>
          <p:nvPr/>
        </p:nvSpPr>
        <p:spPr>
          <a:xfrm>
            <a:off x="3924944" y="548680"/>
            <a:ext cx="1547664" cy="283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a:t>Job Relevance</a:t>
            </a:r>
          </a:p>
        </p:txBody>
      </p:sp>
      <p:sp>
        <p:nvSpPr>
          <p:cNvPr id="36" name="Rounded Rectangle 35"/>
          <p:cNvSpPr/>
          <p:nvPr/>
        </p:nvSpPr>
        <p:spPr>
          <a:xfrm>
            <a:off x="3924944" y="878924"/>
            <a:ext cx="1547664" cy="283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smtClean="0"/>
              <a:t>Manag. </a:t>
            </a:r>
            <a:r>
              <a:rPr lang="sl-SI" sz="1200" dirty="0"/>
              <a:t>Support</a:t>
            </a:r>
          </a:p>
        </p:txBody>
      </p:sp>
      <p:sp>
        <p:nvSpPr>
          <p:cNvPr id="37" name="Rounded Rectangle 36"/>
          <p:cNvSpPr/>
          <p:nvPr/>
        </p:nvSpPr>
        <p:spPr>
          <a:xfrm>
            <a:off x="3924944" y="1209167"/>
            <a:ext cx="1547664" cy="283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smtClean="0"/>
              <a:t>...</a:t>
            </a:r>
            <a:endParaRPr lang="sl-SI" sz="1200" dirty="0"/>
          </a:p>
        </p:txBody>
      </p:sp>
      <p:sp>
        <p:nvSpPr>
          <p:cNvPr id="38" name="Rounded Rectangle 37"/>
          <p:cNvSpPr/>
          <p:nvPr/>
        </p:nvSpPr>
        <p:spPr>
          <a:xfrm>
            <a:off x="3924944" y="1539411"/>
            <a:ext cx="1547664" cy="3774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a:t>Help</a:t>
            </a:r>
          </a:p>
        </p:txBody>
      </p:sp>
      <p:sp>
        <p:nvSpPr>
          <p:cNvPr id="40" name="Rounded Rectangle 39"/>
          <p:cNvSpPr/>
          <p:nvPr/>
        </p:nvSpPr>
        <p:spPr>
          <a:xfrm>
            <a:off x="5761656" y="548680"/>
            <a:ext cx="1547664" cy="283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a:t>Self-Efficiency</a:t>
            </a:r>
          </a:p>
        </p:txBody>
      </p:sp>
      <p:sp>
        <p:nvSpPr>
          <p:cNvPr id="41" name="Rounded Rectangle 40"/>
          <p:cNvSpPr/>
          <p:nvPr/>
        </p:nvSpPr>
        <p:spPr>
          <a:xfrm>
            <a:off x="5761656" y="878924"/>
            <a:ext cx="1547664" cy="283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smtClean="0"/>
              <a:t>Pers. Innovatieveness</a:t>
            </a:r>
            <a:endParaRPr lang="sl-SI" sz="1200" dirty="0"/>
          </a:p>
        </p:txBody>
      </p:sp>
      <p:sp>
        <p:nvSpPr>
          <p:cNvPr id="42" name="Rounded Rectangle 41"/>
          <p:cNvSpPr/>
          <p:nvPr/>
        </p:nvSpPr>
        <p:spPr>
          <a:xfrm>
            <a:off x="5761656" y="1209167"/>
            <a:ext cx="1547664" cy="2830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smtClean="0"/>
              <a:t>...</a:t>
            </a:r>
            <a:endParaRPr lang="sl-SI" sz="1200" dirty="0"/>
          </a:p>
        </p:txBody>
      </p:sp>
      <p:sp>
        <p:nvSpPr>
          <p:cNvPr id="43" name="Rounded Rectangle 42"/>
          <p:cNvSpPr/>
          <p:nvPr/>
        </p:nvSpPr>
        <p:spPr>
          <a:xfrm>
            <a:off x="5761656" y="1539411"/>
            <a:ext cx="1547664" cy="3774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1200" dirty="0"/>
              <a:t>Intrinsic motivation</a:t>
            </a:r>
          </a:p>
        </p:txBody>
      </p:sp>
      <p:sp>
        <p:nvSpPr>
          <p:cNvPr id="45" name="Rounded Rectangle 44"/>
          <p:cNvSpPr/>
          <p:nvPr/>
        </p:nvSpPr>
        <p:spPr>
          <a:xfrm>
            <a:off x="935088" y="6056050"/>
            <a:ext cx="1547664" cy="283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l-SI" sz="1200" dirty="0" smtClean="0"/>
              <a:t>Sex</a:t>
            </a:r>
            <a:endParaRPr lang="sl-SI" sz="1200" dirty="0"/>
          </a:p>
        </p:txBody>
      </p:sp>
      <p:sp>
        <p:nvSpPr>
          <p:cNvPr id="46" name="Rounded Rectangle 45"/>
          <p:cNvSpPr/>
          <p:nvPr/>
        </p:nvSpPr>
        <p:spPr>
          <a:xfrm>
            <a:off x="935088" y="6386294"/>
            <a:ext cx="1547664" cy="283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l-SI" sz="1200" dirty="0"/>
              <a:t>ICT Experience</a:t>
            </a:r>
          </a:p>
        </p:txBody>
      </p:sp>
      <p:sp>
        <p:nvSpPr>
          <p:cNvPr id="49" name="Rounded Rectangle 48"/>
          <p:cNvSpPr/>
          <p:nvPr/>
        </p:nvSpPr>
        <p:spPr>
          <a:xfrm>
            <a:off x="2555776" y="6056050"/>
            <a:ext cx="1547664" cy="283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l-SI" sz="1200" dirty="0"/>
              <a:t>Age</a:t>
            </a:r>
          </a:p>
        </p:txBody>
      </p:sp>
      <p:sp>
        <p:nvSpPr>
          <p:cNvPr id="50" name="Rounded Rectangle 49"/>
          <p:cNvSpPr/>
          <p:nvPr/>
        </p:nvSpPr>
        <p:spPr>
          <a:xfrm>
            <a:off x="2555776" y="6386294"/>
            <a:ext cx="1547664" cy="283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l-SI" sz="1200" dirty="0" smtClean="0"/>
              <a:t>iWB Experience</a:t>
            </a:r>
            <a:endParaRPr lang="sl-SI" sz="1200" dirty="0"/>
          </a:p>
        </p:txBody>
      </p:sp>
      <p:sp>
        <p:nvSpPr>
          <p:cNvPr id="51" name="Rounded Rectangle 50"/>
          <p:cNvSpPr/>
          <p:nvPr/>
        </p:nvSpPr>
        <p:spPr>
          <a:xfrm>
            <a:off x="4176464" y="6056050"/>
            <a:ext cx="1547664" cy="283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l-SI" sz="1200" dirty="0"/>
              <a:t>Voluntariness</a:t>
            </a:r>
          </a:p>
        </p:txBody>
      </p:sp>
      <p:sp>
        <p:nvSpPr>
          <p:cNvPr id="52" name="Rounded Rectangle 51"/>
          <p:cNvSpPr/>
          <p:nvPr/>
        </p:nvSpPr>
        <p:spPr>
          <a:xfrm>
            <a:off x="4176464" y="6386294"/>
            <a:ext cx="1547664" cy="2830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sl-SI" sz="1200" dirty="0"/>
              <a:t>...</a:t>
            </a:r>
          </a:p>
        </p:txBody>
      </p:sp>
      <p:sp>
        <p:nvSpPr>
          <p:cNvPr id="54" name="Rounded Rectangle 53"/>
          <p:cNvSpPr/>
          <p:nvPr/>
        </p:nvSpPr>
        <p:spPr>
          <a:xfrm>
            <a:off x="7380312" y="3356992"/>
            <a:ext cx="1547664" cy="28306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sl-SI" sz="1200" dirty="0" smtClean="0"/>
              <a:t>Satisfaction</a:t>
            </a:r>
            <a:endParaRPr lang="sl-SI" sz="1200" dirty="0"/>
          </a:p>
        </p:txBody>
      </p:sp>
      <p:sp>
        <p:nvSpPr>
          <p:cNvPr id="55" name="Rounded Rectangle 54"/>
          <p:cNvSpPr/>
          <p:nvPr/>
        </p:nvSpPr>
        <p:spPr>
          <a:xfrm>
            <a:off x="7380312" y="3687236"/>
            <a:ext cx="1547664" cy="28306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sl-SI" sz="1200" dirty="0">
                <a:solidFill>
                  <a:schemeClr val="lt1"/>
                </a:solidFill>
              </a:rPr>
              <a:t>Pedagogical Impact</a:t>
            </a:r>
          </a:p>
        </p:txBody>
      </p:sp>
      <p:sp>
        <p:nvSpPr>
          <p:cNvPr id="56" name="Rounded Rectangle 55"/>
          <p:cNvSpPr/>
          <p:nvPr/>
        </p:nvSpPr>
        <p:spPr>
          <a:xfrm>
            <a:off x="7380312" y="4017479"/>
            <a:ext cx="1547664" cy="28306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sl-SI" sz="1200" dirty="0">
                <a:solidFill>
                  <a:schemeClr val="lt1"/>
                </a:solidFill>
              </a:rPr>
              <a:t>...</a:t>
            </a:r>
          </a:p>
        </p:txBody>
      </p:sp>
      <p:sp>
        <p:nvSpPr>
          <p:cNvPr id="57" name="Rounded Rectangle 56"/>
          <p:cNvSpPr/>
          <p:nvPr/>
        </p:nvSpPr>
        <p:spPr>
          <a:xfrm>
            <a:off x="7380312" y="4347723"/>
            <a:ext cx="1547664" cy="37742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sl-SI" sz="1200" dirty="0">
                <a:solidFill>
                  <a:schemeClr val="lt1"/>
                </a:solidFill>
              </a:rPr>
              <a:t>Perceived Enjoyment</a:t>
            </a:r>
          </a:p>
        </p:txBody>
      </p:sp>
      <p:cxnSp>
        <p:nvCxnSpPr>
          <p:cNvPr id="69" name="Straight Arrow Connector 68"/>
          <p:cNvCxnSpPr>
            <a:stCxn id="25" idx="3"/>
          </p:cNvCxnSpPr>
          <p:nvPr/>
        </p:nvCxnSpPr>
        <p:spPr>
          <a:xfrm>
            <a:off x="4499992" y="3609020"/>
            <a:ext cx="216024" cy="252028"/>
          </a:xfrm>
          <a:prstGeom prst="straightConnector1">
            <a:avLst/>
          </a:prstGeom>
          <a:ln w="9525"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26" idx="3"/>
          </p:cNvCxnSpPr>
          <p:nvPr/>
        </p:nvCxnSpPr>
        <p:spPr>
          <a:xfrm flipV="1">
            <a:off x="4499992" y="4365104"/>
            <a:ext cx="144016" cy="324036"/>
          </a:xfrm>
          <a:prstGeom prst="straightConnector1">
            <a:avLst/>
          </a:prstGeom>
          <a:ln w="9525"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27" idx="3"/>
            <a:endCxn id="28" idx="1"/>
          </p:cNvCxnSpPr>
          <p:nvPr/>
        </p:nvCxnSpPr>
        <p:spPr>
          <a:xfrm>
            <a:off x="5436096" y="4113076"/>
            <a:ext cx="288032" cy="0"/>
          </a:xfrm>
          <a:prstGeom prst="straightConnector1">
            <a:avLst/>
          </a:prstGeom>
          <a:ln w="9525"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26" idx="0"/>
            <a:endCxn id="25" idx="2"/>
          </p:cNvCxnSpPr>
          <p:nvPr/>
        </p:nvCxnSpPr>
        <p:spPr>
          <a:xfrm flipV="1">
            <a:off x="3959932" y="3861048"/>
            <a:ext cx="0" cy="576064"/>
          </a:xfrm>
          <a:prstGeom prst="straightConnector1">
            <a:avLst/>
          </a:prstGeom>
          <a:ln w="9525"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80" name="Rounded Rectangle 79"/>
          <p:cNvSpPr/>
          <p:nvPr/>
        </p:nvSpPr>
        <p:spPr>
          <a:xfrm>
            <a:off x="107504" y="2780928"/>
            <a:ext cx="2016224" cy="2736304"/>
          </a:xfrm>
          <a:prstGeom prst="roundRect">
            <a:avLst>
              <a:gd name="adj" fmla="val 2367"/>
            </a:avLst>
          </a:prstGeom>
          <a:noFill/>
          <a:ln>
            <a:solidFill>
              <a:schemeClr val="tx1">
                <a:lumMod val="50000"/>
                <a:lumOff val="50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81" name="Rounded Rectangle 80"/>
          <p:cNvSpPr/>
          <p:nvPr/>
        </p:nvSpPr>
        <p:spPr>
          <a:xfrm>
            <a:off x="3203848" y="2780928"/>
            <a:ext cx="3672408" cy="2736304"/>
          </a:xfrm>
          <a:prstGeom prst="roundRect">
            <a:avLst>
              <a:gd name="adj" fmla="val 2367"/>
            </a:avLst>
          </a:prstGeom>
          <a:noFill/>
          <a:ln>
            <a:solidFill>
              <a:schemeClr val="tx1">
                <a:lumMod val="50000"/>
                <a:lumOff val="50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82" name="Straight Arrow Connector 81"/>
          <p:cNvCxnSpPr>
            <a:stCxn id="5" idx="3"/>
          </p:cNvCxnSpPr>
          <p:nvPr/>
        </p:nvCxnSpPr>
        <p:spPr>
          <a:xfrm>
            <a:off x="2051720" y="3176972"/>
            <a:ext cx="1224136" cy="468052"/>
          </a:xfrm>
          <a:prstGeom prst="straightConnector1">
            <a:avLst/>
          </a:prstGeom>
          <a:ln w="9525"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20" idx="3"/>
          </p:cNvCxnSpPr>
          <p:nvPr/>
        </p:nvCxnSpPr>
        <p:spPr>
          <a:xfrm>
            <a:off x="2051720" y="3825044"/>
            <a:ext cx="1224136" cy="108012"/>
          </a:xfrm>
          <a:prstGeom prst="straightConnector1">
            <a:avLst/>
          </a:prstGeom>
          <a:ln w="9525"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21" idx="3"/>
            <a:endCxn id="81" idx="1"/>
          </p:cNvCxnSpPr>
          <p:nvPr/>
        </p:nvCxnSpPr>
        <p:spPr>
          <a:xfrm flipV="1">
            <a:off x="2051720" y="4149080"/>
            <a:ext cx="1152128" cy="324036"/>
          </a:xfrm>
          <a:prstGeom prst="straightConnector1">
            <a:avLst/>
          </a:prstGeom>
          <a:ln w="9525"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22" idx="3"/>
          </p:cNvCxnSpPr>
          <p:nvPr/>
        </p:nvCxnSpPr>
        <p:spPr>
          <a:xfrm flipV="1">
            <a:off x="2051720" y="4473116"/>
            <a:ext cx="1224136" cy="648072"/>
          </a:xfrm>
          <a:prstGeom prst="straightConnector1">
            <a:avLst/>
          </a:prstGeom>
          <a:ln w="9525"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94" name="Rounded Rectangle 93"/>
          <p:cNvSpPr/>
          <p:nvPr/>
        </p:nvSpPr>
        <p:spPr>
          <a:xfrm>
            <a:off x="7164288" y="2780928"/>
            <a:ext cx="1907704" cy="2736304"/>
          </a:xfrm>
          <a:prstGeom prst="roundRect">
            <a:avLst>
              <a:gd name="adj" fmla="val 2367"/>
            </a:avLst>
          </a:prstGeom>
          <a:noFill/>
          <a:ln>
            <a:solidFill>
              <a:schemeClr val="tx1">
                <a:lumMod val="50000"/>
                <a:lumOff val="50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95" name="Rounded Rectangle 94"/>
          <p:cNvSpPr/>
          <p:nvPr/>
        </p:nvSpPr>
        <p:spPr>
          <a:xfrm>
            <a:off x="755576" y="5877272"/>
            <a:ext cx="5184576" cy="864096"/>
          </a:xfrm>
          <a:prstGeom prst="roundRect">
            <a:avLst>
              <a:gd name="adj" fmla="val 2367"/>
            </a:avLst>
          </a:prstGeom>
          <a:noFill/>
          <a:ln>
            <a:solidFill>
              <a:schemeClr val="tx1">
                <a:lumMod val="50000"/>
                <a:lumOff val="50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96" name="Straight Arrow Connector 95"/>
          <p:cNvCxnSpPr/>
          <p:nvPr/>
        </p:nvCxnSpPr>
        <p:spPr>
          <a:xfrm flipV="1">
            <a:off x="2195736" y="3356992"/>
            <a:ext cx="144016" cy="2520280"/>
          </a:xfrm>
          <a:prstGeom prst="straightConnector1">
            <a:avLst/>
          </a:prstGeom>
          <a:ln w="9525" cmpd="sng">
            <a:solidFill>
              <a:schemeClr val="accent2"/>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flipV="1">
            <a:off x="2339752" y="3933056"/>
            <a:ext cx="144016" cy="1944216"/>
          </a:xfrm>
          <a:prstGeom prst="straightConnector1">
            <a:avLst/>
          </a:prstGeom>
          <a:ln w="9525" cmpd="sng">
            <a:solidFill>
              <a:schemeClr val="accent2"/>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flipV="1">
            <a:off x="2483768" y="4293096"/>
            <a:ext cx="144016" cy="1584176"/>
          </a:xfrm>
          <a:prstGeom prst="straightConnector1">
            <a:avLst/>
          </a:prstGeom>
          <a:ln w="9525" cmpd="sng">
            <a:solidFill>
              <a:schemeClr val="accent2"/>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V="1">
            <a:off x="2627784" y="4725144"/>
            <a:ext cx="144016" cy="1152128"/>
          </a:xfrm>
          <a:prstGeom prst="straightConnector1">
            <a:avLst/>
          </a:prstGeom>
          <a:ln w="9525" cmpd="sng">
            <a:solidFill>
              <a:schemeClr val="accent2"/>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13" name="Rounded Rectangle 112"/>
          <p:cNvSpPr/>
          <p:nvPr/>
        </p:nvSpPr>
        <p:spPr>
          <a:xfrm>
            <a:off x="179512" y="332656"/>
            <a:ext cx="1728192" cy="1800200"/>
          </a:xfrm>
          <a:prstGeom prst="roundRect">
            <a:avLst>
              <a:gd name="adj" fmla="val 2367"/>
            </a:avLst>
          </a:prstGeom>
          <a:noFill/>
          <a:ln>
            <a:solidFill>
              <a:schemeClr val="tx1">
                <a:lumMod val="50000"/>
                <a:lumOff val="50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114" name="Rounded Rectangle 113"/>
          <p:cNvSpPr/>
          <p:nvPr/>
        </p:nvSpPr>
        <p:spPr>
          <a:xfrm>
            <a:off x="2006736" y="332656"/>
            <a:ext cx="1728192" cy="1800200"/>
          </a:xfrm>
          <a:prstGeom prst="roundRect">
            <a:avLst>
              <a:gd name="adj" fmla="val 2367"/>
            </a:avLst>
          </a:prstGeom>
          <a:noFill/>
          <a:ln>
            <a:solidFill>
              <a:schemeClr val="tx1">
                <a:lumMod val="50000"/>
                <a:lumOff val="50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115" name="Rounded Rectangle 114"/>
          <p:cNvSpPr/>
          <p:nvPr/>
        </p:nvSpPr>
        <p:spPr>
          <a:xfrm>
            <a:off x="3833960" y="332656"/>
            <a:ext cx="1728192" cy="1800200"/>
          </a:xfrm>
          <a:prstGeom prst="roundRect">
            <a:avLst>
              <a:gd name="adj" fmla="val 2367"/>
            </a:avLst>
          </a:prstGeom>
          <a:noFill/>
          <a:ln>
            <a:solidFill>
              <a:schemeClr val="tx1">
                <a:lumMod val="50000"/>
                <a:lumOff val="50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116" name="Rounded Rectangle 115"/>
          <p:cNvSpPr/>
          <p:nvPr/>
        </p:nvSpPr>
        <p:spPr>
          <a:xfrm>
            <a:off x="5661184" y="332656"/>
            <a:ext cx="1728192" cy="1800200"/>
          </a:xfrm>
          <a:prstGeom prst="roundRect">
            <a:avLst>
              <a:gd name="adj" fmla="val 2367"/>
            </a:avLst>
          </a:prstGeom>
          <a:noFill/>
          <a:ln>
            <a:solidFill>
              <a:schemeClr val="tx1">
                <a:lumMod val="50000"/>
                <a:lumOff val="50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117" name="Straight Arrow Connector 116"/>
          <p:cNvCxnSpPr>
            <a:stCxn id="113" idx="2"/>
          </p:cNvCxnSpPr>
          <p:nvPr/>
        </p:nvCxnSpPr>
        <p:spPr>
          <a:xfrm flipH="1">
            <a:off x="899592" y="2132856"/>
            <a:ext cx="144016" cy="648072"/>
          </a:xfrm>
          <a:prstGeom prst="straightConnector1">
            <a:avLst/>
          </a:prstGeom>
          <a:ln w="9525"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stCxn id="113" idx="2"/>
          </p:cNvCxnSpPr>
          <p:nvPr/>
        </p:nvCxnSpPr>
        <p:spPr>
          <a:xfrm>
            <a:off x="1043608" y="2132856"/>
            <a:ext cx="2160240" cy="792088"/>
          </a:xfrm>
          <a:prstGeom prst="straightConnector1">
            <a:avLst/>
          </a:prstGeom>
          <a:ln w="9525"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a:stCxn id="114" idx="2"/>
            <a:endCxn id="80" idx="0"/>
          </p:cNvCxnSpPr>
          <p:nvPr/>
        </p:nvCxnSpPr>
        <p:spPr>
          <a:xfrm flipH="1">
            <a:off x="1115616" y="2132856"/>
            <a:ext cx="1755216" cy="648072"/>
          </a:xfrm>
          <a:prstGeom prst="straightConnector1">
            <a:avLst/>
          </a:prstGeom>
          <a:ln w="9525"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14" idx="2"/>
          </p:cNvCxnSpPr>
          <p:nvPr/>
        </p:nvCxnSpPr>
        <p:spPr>
          <a:xfrm>
            <a:off x="2870832" y="2132856"/>
            <a:ext cx="765064" cy="648072"/>
          </a:xfrm>
          <a:prstGeom prst="straightConnector1">
            <a:avLst/>
          </a:prstGeom>
          <a:ln w="9525"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a:stCxn id="115" idx="2"/>
          </p:cNvCxnSpPr>
          <p:nvPr/>
        </p:nvCxnSpPr>
        <p:spPr>
          <a:xfrm flipH="1">
            <a:off x="2123728" y="2132856"/>
            <a:ext cx="2574328" cy="648072"/>
          </a:xfrm>
          <a:prstGeom prst="straightConnector1">
            <a:avLst/>
          </a:prstGeom>
          <a:ln w="9525"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a:stCxn id="115" idx="2"/>
            <a:endCxn id="81" idx="0"/>
          </p:cNvCxnSpPr>
          <p:nvPr/>
        </p:nvCxnSpPr>
        <p:spPr>
          <a:xfrm>
            <a:off x="4698056" y="2132856"/>
            <a:ext cx="341996" cy="648072"/>
          </a:xfrm>
          <a:prstGeom prst="straightConnector1">
            <a:avLst/>
          </a:prstGeom>
          <a:ln w="9525"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stCxn id="81" idx="3"/>
            <a:endCxn id="94" idx="1"/>
          </p:cNvCxnSpPr>
          <p:nvPr/>
        </p:nvCxnSpPr>
        <p:spPr>
          <a:xfrm>
            <a:off x="6876256" y="4149080"/>
            <a:ext cx="288032" cy="0"/>
          </a:xfrm>
          <a:prstGeom prst="straightConnector1">
            <a:avLst/>
          </a:prstGeom>
          <a:ln w="9525"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9" name="TextBox 148"/>
          <p:cNvSpPr txBox="1"/>
          <p:nvPr/>
        </p:nvSpPr>
        <p:spPr>
          <a:xfrm>
            <a:off x="412263" y="-27384"/>
            <a:ext cx="1279417" cy="584776"/>
          </a:xfrm>
          <a:prstGeom prst="rect">
            <a:avLst/>
          </a:prstGeom>
          <a:noFill/>
        </p:spPr>
        <p:txBody>
          <a:bodyPr wrap="none" rtlCol="0">
            <a:spAutoFit/>
          </a:bodyPr>
          <a:lstStyle/>
          <a:p>
            <a:pPr algn="ctr"/>
            <a:r>
              <a:rPr lang="sl-SI" sz="1600" dirty="0" smtClean="0"/>
              <a:t>Tech. Quality</a:t>
            </a:r>
          </a:p>
          <a:p>
            <a:pPr algn="ctr"/>
            <a:r>
              <a:rPr lang="sl-SI" sz="1600" dirty="0" smtClean="0"/>
              <a:t>Factors</a:t>
            </a:r>
            <a:endParaRPr lang="sl-SI" sz="1600" dirty="0"/>
          </a:p>
        </p:txBody>
      </p:sp>
      <p:sp>
        <p:nvSpPr>
          <p:cNvPr id="150" name="TextBox 149"/>
          <p:cNvSpPr txBox="1"/>
          <p:nvPr/>
        </p:nvSpPr>
        <p:spPr>
          <a:xfrm>
            <a:off x="2130356" y="-27384"/>
            <a:ext cx="1505540" cy="584776"/>
          </a:xfrm>
          <a:prstGeom prst="rect">
            <a:avLst/>
          </a:prstGeom>
          <a:noFill/>
        </p:spPr>
        <p:txBody>
          <a:bodyPr wrap="none" rtlCol="0">
            <a:spAutoFit/>
          </a:bodyPr>
          <a:lstStyle/>
          <a:p>
            <a:pPr algn="ctr"/>
            <a:r>
              <a:rPr lang="sl-SI" sz="1600" dirty="0" smtClean="0"/>
              <a:t>Content Quality</a:t>
            </a:r>
          </a:p>
          <a:p>
            <a:pPr algn="ctr"/>
            <a:r>
              <a:rPr lang="sl-SI" sz="1600" dirty="0" smtClean="0"/>
              <a:t>Factors</a:t>
            </a:r>
            <a:endParaRPr lang="sl-SI" sz="1600" dirty="0"/>
          </a:p>
        </p:txBody>
      </p:sp>
      <p:sp>
        <p:nvSpPr>
          <p:cNvPr id="151" name="TextBox 150"/>
          <p:cNvSpPr txBox="1"/>
          <p:nvPr/>
        </p:nvSpPr>
        <p:spPr>
          <a:xfrm>
            <a:off x="4039259" y="-27384"/>
            <a:ext cx="1396837" cy="584776"/>
          </a:xfrm>
          <a:prstGeom prst="rect">
            <a:avLst/>
          </a:prstGeom>
          <a:noFill/>
        </p:spPr>
        <p:txBody>
          <a:bodyPr wrap="none" rtlCol="0">
            <a:spAutoFit/>
          </a:bodyPr>
          <a:lstStyle/>
          <a:p>
            <a:pPr algn="ctr"/>
            <a:r>
              <a:rPr lang="sl-SI" sz="1600" dirty="0" smtClean="0"/>
              <a:t>Organizational</a:t>
            </a:r>
          </a:p>
          <a:p>
            <a:pPr algn="ctr"/>
            <a:r>
              <a:rPr lang="sl-SI" sz="1600" dirty="0" smtClean="0"/>
              <a:t>Factors</a:t>
            </a:r>
            <a:endParaRPr lang="sl-SI" sz="1600" dirty="0"/>
          </a:p>
        </p:txBody>
      </p:sp>
      <p:sp>
        <p:nvSpPr>
          <p:cNvPr id="152" name="TextBox 151"/>
          <p:cNvSpPr txBox="1"/>
          <p:nvPr/>
        </p:nvSpPr>
        <p:spPr>
          <a:xfrm>
            <a:off x="6042347" y="-27384"/>
            <a:ext cx="905917" cy="584776"/>
          </a:xfrm>
          <a:prstGeom prst="rect">
            <a:avLst/>
          </a:prstGeom>
          <a:noFill/>
        </p:spPr>
        <p:txBody>
          <a:bodyPr wrap="none" rtlCol="0">
            <a:spAutoFit/>
          </a:bodyPr>
          <a:lstStyle/>
          <a:p>
            <a:pPr algn="ctr"/>
            <a:r>
              <a:rPr lang="sl-SI" sz="1600" dirty="0" smtClean="0"/>
              <a:t>Personal </a:t>
            </a:r>
          </a:p>
          <a:p>
            <a:pPr algn="ctr"/>
            <a:r>
              <a:rPr lang="sl-SI" sz="1600" dirty="0" smtClean="0"/>
              <a:t>Factors</a:t>
            </a:r>
            <a:endParaRPr lang="sl-SI" sz="1600" dirty="0"/>
          </a:p>
        </p:txBody>
      </p:sp>
      <p:sp>
        <p:nvSpPr>
          <p:cNvPr id="153" name="TextBox 152"/>
          <p:cNvSpPr txBox="1"/>
          <p:nvPr/>
        </p:nvSpPr>
        <p:spPr>
          <a:xfrm>
            <a:off x="5940152" y="6186790"/>
            <a:ext cx="1948470" cy="338554"/>
          </a:xfrm>
          <a:prstGeom prst="rect">
            <a:avLst/>
          </a:prstGeom>
          <a:noFill/>
        </p:spPr>
        <p:txBody>
          <a:bodyPr wrap="none" rtlCol="0">
            <a:spAutoFit/>
          </a:bodyPr>
          <a:lstStyle/>
          <a:p>
            <a:r>
              <a:rPr lang="sl-SI" sz="1600" dirty="0" smtClean="0"/>
              <a:t>User’s characteristics</a:t>
            </a:r>
            <a:endParaRPr lang="sl-SI" sz="1600" dirty="0"/>
          </a:p>
        </p:txBody>
      </p:sp>
      <p:sp>
        <p:nvSpPr>
          <p:cNvPr id="154" name="TextBox 153"/>
          <p:cNvSpPr txBox="1"/>
          <p:nvPr/>
        </p:nvSpPr>
        <p:spPr>
          <a:xfrm>
            <a:off x="4716016" y="2924944"/>
            <a:ext cx="2005677" cy="338554"/>
          </a:xfrm>
          <a:prstGeom prst="rect">
            <a:avLst/>
          </a:prstGeom>
          <a:noFill/>
        </p:spPr>
        <p:txBody>
          <a:bodyPr wrap="none" rtlCol="0">
            <a:spAutoFit/>
          </a:bodyPr>
          <a:lstStyle/>
          <a:p>
            <a:r>
              <a:rPr lang="sl-SI" sz="1600" dirty="0" smtClean="0"/>
              <a:t>Behavioral Constructs</a:t>
            </a:r>
            <a:endParaRPr lang="sl-SI" sz="1600" dirty="0"/>
          </a:p>
        </p:txBody>
      </p:sp>
      <p:sp>
        <p:nvSpPr>
          <p:cNvPr id="155" name="TextBox 154"/>
          <p:cNvSpPr txBox="1"/>
          <p:nvPr/>
        </p:nvSpPr>
        <p:spPr>
          <a:xfrm>
            <a:off x="-35351" y="2780928"/>
            <a:ext cx="430887" cy="2736304"/>
          </a:xfrm>
          <a:prstGeom prst="rect">
            <a:avLst/>
          </a:prstGeom>
          <a:noFill/>
        </p:spPr>
        <p:txBody>
          <a:bodyPr vert="vert270" wrap="square" rtlCol="0">
            <a:spAutoFit/>
          </a:bodyPr>
          <a:lstStyle/>
          <a:p>
            <a:pPr algn="ctr"/>
            <a:r>
              <a:rPr lang="sl-SI" sz="1600" dirty="0" smtClean="0"/>
              <a:t>Acceptance  Determinants</a:t>
            </a:r>
            <a:endParaRPr lang="sl-SI" sz="1600" dirty="0"/>
          </a:p>
        </p:txBody>
      </p:sp>
      <p:sp>
        <p:nvSpPr>
          <p:cNvPr id="156" name="TextBox 155"/>
          <p:cNvSpPr txBox="1"/>
          <p:nvPr/>
        </p:nvSpPr>
        <p:spPr>
          <a:xfrm>
            <a:off x="7524328" y="5013176"/>
            <a:ext cx="1402948" cy="338554"/>
          </a:xfrm>
          <a:prstGeom prst="rect">
            <a:avLst/>
          </a:prstGeom>
          <a:noFill/>
        </p:spPr>
        <p:txBody>
          <a:bodyPr wrap="none" rtlCol="0">
            <a:spAutoFit/>
          </a:bodyPr>
          <a:lstStyle/>
          <a:p>
            <a:r>
              <a:rPr lang="sl-SI" sz="1600" dirty="0" smtClean="0"/>
              <a:t>Pedag. Factors</a:t>
            </a:r>
            <a:endParaRPr lang="sl-SI" sz="1600" dirty="0"/>
          </a:p>
        </p:txBody>
      </p:sp>
    </p:spTree>
    <p:extLst>
      <p:ext uri="{BB962C8B-B14F-4D97-AF65-F5344CB8AC3E}">
        <p14:creationId xmlns:p14="http://schemas.microsoft.com/office/powerpoint/2010/main" val="18700453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0"/>
            <a:ext cx="8229600" cy="980728"/>
          </a:xfrm>
        </p:spPr>
        <p:txBody>
          <a:bodyPr/>
          <a:lstStyle/>
          <a:p>
            <a:r>
              <a:rPr lang="en-GB" dirty="0" smtClean="0"/>
              <a:t>Research Methodology</a:t>
            </a:r>
            <a:endParaRPr lang="en-GB" dirty="0"/>
          </a:p>
        </p:txBody>
      </p:sp>
      <p:sp>
        <p:nvSpPr>
          <p:cNvPr id="3" name="Označba mesta vsebine 2"/>
          <p:cNvSpPr>
            <a:spLocks noGrp="1"/>
          </p:cNvSpPr>
          <p:nvPr>
            <p:ph idx="1"/>
          </p:nvPr>
        </p:nvSpPr>
        <p:spPr>
          <a:xfrm>
            <a:off x="395536" y="980728"/>
            <a:ext cx="8229600" cy="5688632"/>
          </a:xfrm>
        </p:spPr>
        <p:txBody>
          <a:bodyPr>
            <a:noAutofit/>
          </a:bodyPr>
          <a:lstStyle/>
          <a:p>
            <a:r>
              <a:rPr lang="en-GB" sz="2000" dirty="0" smtClean="0"/>
              <a:t>To test the stated causal hypotheses, a quantitative research was conducted. </a:t>
            </a:r>
          </a:p>
          <a:p>
            <a:r>
              <a:rPr lang="en-GB" sz="2000" dirty="0" smtClean="0"/>
              <a:t>An online survey (</a:t>
            </a:r>
            <a:r>
              <a:rPr lang="en-GB" sz="2000" dirty="0" err="1" smtClean="0"/>
              <a:t>Limesurvey</a:t>
            </a:r>
            <a:r>
              <a:rPr lang="en-GB" sz="2000" dirty="0" smtClean="0"/>
              <a:t>) was developed to collect the empirical data</a:t>
            </a:r>
          </a:p>
          <a:p>
            <a:pPr lvl="1"/>
            <a:r>
              <a:rPr lang="en-GB" sz="1800" dirty="0"/>
              <a:t>62 </a:t>
            </a:r>
            <a:r>
              <a:rPr lang="en-GB" sz="1800" dirty="0" smtClean="0"/>
              <a:t>questions </a:t>
            </a:r>
            <a:endParaRPr lang="en-GB" sz="1800" dirty="0"/>
          </a:p>
          <a:p>
            <a:pPr lvl="1"/>
            <a:r>
              <a:rPr lang="en-GB" sz="2000" b="1" dirty="0"/>
              <a:t>Demographics </a:t>
            </a:r>
            <a:r>
              <a:rPr lang="en-GB" sz="2000" b="1" dirty="0" smtClean="0"/>
              <a:t>questions</a:t>
            </a:r>
            <a:r>
              <a:rPr lang="en-GB" sz="2000" dirty="0" smtClean="0"/>
              <a:t> (gender</a:t>
            </a:r>
            <a:r>
              <a:rPr lang="en-GB" sz="2000" dirty="0"/>
              <a:t>, age, experience with the </a:t>
            </a:r>
            <a:r>
              <a:rPr lang="en-GB" sz="2000" dirty="0" err="1"/>
              <a:t>iWB</a:t>
            </a:r>
            <a:r>
              <a:rPr lang="en-GB" sz="2000" dirty="0"/>
              <a:t>, </a:t>
            </a:r>
            <a:r>
              <a:rPr lang="en-GB" sz="2000" dirty="0" smtClean="0"/>
              <a:t>etc.)</a:t>
            </a:r>
            <a:endParaRPr lang="en-GB" sz="2000" dirty="0"/>
          </a:p>
          <a:p>
            <a:pPr lvl="1"/>
            <a:r>
              <a:rPr lang="en-GB" sz="2000" b="1" dirty="0" smtClean="0"/>
              <a:t>Indicators </a:t>
            </a:r>
            <a:r>
              <a:rPr lang="en-GB" sz="2000" b="1" dirty="0"/>
              <a:t>for the constructs </a:t>
            </a:r>
            <a:r>
              <a:rPr lang="en-GB" sz="2000" dirty="0"/>
              <a:t>proposed in the research model  </a:t>
            </a:r>
            <a:endParaRPr lang="en-GB" sz="2000" dirty="0" smtClean="0"/>
          </a:p>
          <a:p>
            <a:pPr lvl="2"/>
            <a:r>
              <a:rPr lang="en-GB" sz="1400" dirty="0" smtClean="0"/>
              <a:t>adapted from existing (validated) work (UTAUT constructs</a:t>
            </a:r>
            <a:r>
              <a:rPr lang="en-GB" sz="1400" dirty="0"/>
              <a:t> </a:t>
            </a:r>
            <a:r>
              <a:rPr lang="en-GB" sz="1400" dirty="0" smtClean="0"/>
              <a:t>and other factors)</a:t>
            </a:r>
            <a:endParaRPr lang="sl-SI" sz="1400" dirty="0"/>
          </a:p>
          <a:p>
            <a:pPr lvl="2"/>
            <a:r>
              <a:rPr lang="en-GB" sz="1400" dirty="0"/>
              <a:t>A 7-point </a:t>
            </a:r>
            <a:r>
              <a:rPr lang="en-GB" sz="1400" dirty="0" err="1" smtClean="0"/>
              <a:t>Likert</a:t>
            </a:r>
            <a:r>
              <a:rPr lang="en-GB" sz="1400" dirty="0" smtClean="0"/>
              <a:t>-type </a:t>
            </a:r>
            <a:r>
              <a:rPr lang="en-GB" sz="1400" dirty="0"/>
              <a:t>scale </a:t>
            </a:r>
          </a:p>
          <a:p>
            <a:pPr lvl="3"/>
            <a:r>
              <a:rPr lang="en-GB" sz="1400" dirty="0"/>
              <a:t>answers labelled with from </a:t>
            </a:r>
            <a:r>
              <a:rPr lang="en-GB" sz="1400" i="1" dirty="0"/>
              <a:t>“strongly agree”</a:t>
            </a:r>
            <a:r>
              <a:rPr lang="en-GB" sz="1400" dirty="0"/>
              <a:t> to </a:t>
            </a:r>
            <a:r>
              <a:rPr lang="en-GB" sz="1400" i="1" dirty="0"/>
              <a:t>“strongly disagree”</a:t>
            </a:r>
            <a:r>
              <a:rPr lang="en-GB" sz="1400" dirty="0"/>
              <a:t> was used for indicators</a:t>
            </a:r>
            <a:r>
              <a:rPr lang="en-GB" sz="1400" dirty="0" smtClean="0"/>
              <a:t>.</a:t>
            </a:r>
            <a:endParaRPr lang="en-GB" sz="1400" dirty="0"/>
          </a:p>
          <a:p>
            <a:pPr lvl="2"/>
            <a:r>
              <a:rPr lang="en-GB" sz="1400" dirty="0"/>
              <a:t>To reach a certain level of balance in the questionnaire, </a:t>
            </a:r>
            <a:r>
              <a:rPr lang="sl-SI" sz="1400" dirty="0"/>
              <a:t>several </a:t>
            </a:r>
            <a:r>
              <a:rPr lang="en-GB" sz="1400" dirty="0"/>
              <a:t>indicators were worded negatively</a:t>
            </a:r>
            <a:r>
              <a:rPr lang="en-GB" sz="1400" dirty="0" smtClean="0"/>
              <a:t>.</a:t>
            </a:r>
            <a:endParaRPr lang="en-GB" sz="1800" dirty="0" smtClean="0"/>
          </a:p>
          <a:p>
            <a:endParaRPr lang="en-GB" sz="2000" dirty="0" smtClean="0"/>
          </a:p>
          <a:p>
            <a:r>
              <a:rPr lang="en-GB" sz="2000" dirty="0" smtClean="0"/>
              <a:t>Steps</a:t>
            </a:r>
          </a:p>
          <a:p>
            <a:pPr lvl="1"/>
            <a:r>
              <a:rPr lang="en-GB" sz="2000" dirty="0" smtClean="0"/>
              <a:t>Pre-test (7 users – project members)</a:t>
            </a:r>
          </a:p>
          <a:p>
            <a:pPr lvl="1"/>
            <a:r>
              <a:rPr lang="en-GB" sz="2000" dirty="0" smtClean="0"/>
              <a:t>Test (18 users)</a:t>
            </a:r>
          </a:p>
          <a:p>
            <a:pPr lvl="1"/>
            <a:r>
              <a:rPr lang="en-GB" sz="2000" dirty="0" smtClean="0"/>
              <a:t>Final execution (</a:t>
            </a:r>
            <a:r>
              <a:rPr lang="en-GB" sz="2000" dirty="0" smtClean="0">
                <a:solidFill>
                  <a:srgbClr val="FF0000"/>
                </a:solidFill>
              </a:rPr>
              <a:t>still in progress!</a:t>
            </a:r>
            <a:r>
              <a:rPr lang="en-GB" sz="2000" dirty="0" smtClean="0"/>
              <a:t>)</a:t>
            </a:r>
          </a:p>
        </p:txBody>
      </p:sp>
    </p:spTree>
    <p:extLst>
      <p:ext uri="{BB962C8B-B14F-4D97-AF65-F5344CB8AC3E}">
        <p14:creationId xmlns:p14="http://schemas.microsoft.com/office/powerpoint/2010/main" val="5430915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Test of the questionnaire</a:t>
            </a:r>
            <a:endParaRPr lang="en-GB" dirty="0"/>
          </a:p>
        </p:txBody>
      </p:sp>
      <p:sp>
        <p:nvSpPr>
          <p:cNvPr id="3" name="Označba mesta vsebine 2"/>
          <p:cNvSpPr>
            <a:spLocks noGrp="1"/>
          </p:cNvSpPr>
          <p:nvPr>
            <p:ph idx="1"/>
          </p:nvPr>
        </p:nvSpPr>
        <p:spPr>
          <a:xfrm>
            <a:off x="179512" y="1312168"/>
            <a:ext cx="4248472" cy="5429200"/>
          </a:xfrm>
        </p:spPr>
        <p:txBody>
          <a:bodyPr>
            <a:normAutofit lnSpcReduction="10000"/>
          </a:bodyPr>
          <a:lstStyle/>
          <a:p>
            <a:r>
              <a:rPr lang="en-GB" sz="2800" b="1" dirty="0"/>
              <a:t>All teachers </a:t>
            </a:r>
            <a:r>
              <a:rPr lang="en-GB" sz="2400" dirty="0"/>
              <a:t>shared the</a:t>
            </a:r>
            <a:br>
              <a:rPr lang="en-GB" sz="2400" dirty="0"/>
            </a:br>
            <a:r>
              <a:rPr lang="en-GB" sz="2400" dirty="0"/>
              <a:t> same </a:t>
            </a:r>
            <a:r>
              <a:rPr lang="en-GB" sz="2400" dirty="0" smtClean="0"/>
              <a:t>opinion </a:t>
            </a:r>
            <a:endParaRPr lang="en-GB" sz="2400" dirty="0"/>
          </a:p>
          <a:p>
            <a:endParaRPr lang="en-GB" sz="2400" dirty="0" smtClean="0"/>
          </a:p>
          <a:p>
            <a:pPr marL="0" indent="0">
              <a:buNone/>
            </a:pPr>
            <a:endParaRPr lang="en-GB" sz="2400" dirty="0" smtClean="0"/>
          </a:p>
          <a:p>
            <a:endParaRPr lang="en-GB" sz="2400" dirty="0" smtClean="0"/>
          </a:p>
          <a:p>
            <a:r>
              <a:rPr lang="en-GB" sz="2400" dirty="0" smtClean="0"/>
              <a:t>18 teachers from the Primary School </a:t>
            </a:r>
            <a:r>
              <a:rPr lang="en-GB" sz="2400" dirty="0" err="1" smtClean="0"/>
              <a:t>Apače</a:t>
            </a:r>
            <a:r>
              <a:rPr lang="en-GB" sz="2400" dirty="0" smtClean="0"/>
              <a:t> were asked to take part in the testing phase</a:t>
            </a:r>
          </a:p>
          <a:p>
            <a:pPr lvl="1"/>
            <a:r>
              <a:rPr lang="en-GB" sz="2000" dirty="0" smtClean="0"/>
              <a:t>2 weeks to</a:t>
            </a:r>
            <a:r>
              <a:rPr lang="sl-SI" sz="2000" dirty="0"/>
              <a:t> </a:t>
            </a:r>
            <a:r>
              <a:rPr lang="sl-SI" sz="2000" dirty="0" smtClean="0"/>
              <a:t>c</a:t>
            </a:r>
            <a:r>
              <a:rPr lang="en-GB" sz="2000" dirty="0" err="1" smtClean="0"/>
              <a:t>omplete</a:t>
            </a:r>
            <a:r>
              <a:rPr lang="en-GB" sz="2000" dirty="0" smtClean="0"/>
              <a:t> the online questionnaire and </a:t>
            </a:r>
          </a:p>
          <a:p>
            <a:pPr lvl="1"/>
            <a:r>
              <a:rPr lang="en-GB" sz="2000" dirty="0" smtClean="0"/>
              <a:t>email whatever thoughts and remarks they had about  the questionnaire</a:t>
            </a:r>
          </a:p>
          <a:p>
            <a:pPr lvl="1"/>
            <a:r>
              <a:rPr lang="en-GB" sz="2000" dirty="0"/>
              <a:t>Altogether no errors were </a:t>
            </a:r>
            <a:r>
              <a:rPr lang="en-GB" sz="2000" dirty="0" smtClean="0"/>
              <a:t>found</a:t>
            </a:r>
            <a:endParaRPr lang="en-GB" sz="2400" dirty="0" smtClean="0"/>
          </a:p>
          <a:p>
            <a:pPr marL="0" indent="0" algn="ctr">
              <a:buNone/>
            </a:pPr>
            <a:endParaRPr lang="en-GB" sz="2400" b="1" dirty="0" smtClean="0"/>
          </a:p>
        </p:txBody>
      </p:sp>
      <p:sp>
        <p:nvSpPr>
          <p:cNvPr id="4" name="Rectangle 3"/>
          <p:cNvSpPr/>
          <p:nvPr/>
        </p:nvSpPr>
        <p:spPr>
          <a:xfrm>
            <a:off x="1259632" y="2204864"/>
            <a:ext cx="2398087" cy="646331"/>
          </a:xfrm>
          <a:prstGeom prst="rect">
            <a:avLst/>
          </a:prstGeom>
        </p:spPr>
        <p:txBody>
          <a:bodyPr wrap="none">
            <a:spAutoFit/>
          </a:bodyPr>
          <a:lstStyle/>
          <a:p>
            <a:pPr algn="ctr"/>
            <a:r>
              <a:rPr lang="en-GB" sz="3600" b="1" dirty="0" smtClean="0">
                <a:solidFill>
                  <a:srgbClr val="FF0000"/>
                </a:solidFill>
              </a:rPr>
              <a:t>TOO </a:t>
            </a:r>
            <a:r>
              <a:rPr lang="en-GB" sz="3600" b="1" dirty="0">
                <a:solidFill>
                  <a:srgbClr val="FF0000"/>
                </a:solidFill>
              </a:rPr>
              <a:t>LONG!</a:t>
            </a:r>
          </a:p>
        </p:txBody>
      </p:sp>
      <p:pic>
        <p:nvPicPr>
          <p:cNvPr id="7" name="Picture 6"/>
          <p:cNvPicPr>
            <a:picLocks noChangeAspect="1"/>
          </p:cNvPicPr>
          <p:nvPr/>
        </p:nvPicPr>
        <p:blipFill>
          <a:blip r:embed="rId2"/>
          <a:stretch>
            <a:fillRect/>
          </a:stretch>
        </p:blipFill>
        <p:spPr>
          <a:xfrm>
            <a:off x="4572000" y="1412776"/>
            <a:ext cx="4176464" cy="1871353"/>
          </a:xfrm>
          <a:prstGeom prst="rect">
            <a:avLst/>
          </a:prstGeom>
        </p:spPr>
      </p:pic>
      <p:pic>
        <p:nvPicPr>
          <p:cNvPr id="10" name="Picture 9"/>
          <p:cNvPicPr>
            <a:picLocks noChangeAspect="1"/>
          </p:cNvPicPr>
          <p:nvPr/>
        </p:nvPicPr>
        <p:blipFill>
          <a:blip r:embed="rId3"/>
          <a:stretch>
            <a:fillRect/>
          </a:stretch>
        </p:blipFill>
        <p:spPr>
          <a:xfrm>
            <a:off x="5724128" y="3429000"/>
            <a:ext cx="3001516" cy="3001516"/>
          </a:xfrm>
          <a:prstGeom prst="rect">
            <a:avLst/>
          </a:prstGeom>
        </p:spPr>
      </p:pic>
    </p:spTree>
    <p:extLst>
      <p:ext uri="{BB962C8B-B14F-4D97-AF65-F5344CB8AC3E}">
        <p14:creationId xmlns:p14="http://schemas.microsoft.com/office/powerpoint/2010/main" val="27711194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360040"/>
            <a:ext cx="8229600" cy="404664"/>
          </a:xfrm>
        </p:spPr>
        <p:txBody>
          <a:bodyPr>
            <a:noAutofit/>
          </a:bodyPr>
          <a:lstStyle/>
          <a:p>
            <a:pPr algn="l"/>
            <a:r>
              <a:rPr lang="en-GB" sz="3600" dirty="0" smtClean="0"/>
              <a:t>Test of the questionnaire</a:t>
            </a:r>
            <a:r>
              <a:rPr lang="sl-SI" sz="3600" dirty="0" smtClean="0"/>
              <a:t> </a:t>
            </a:r>
            <a:br>
              <a:rPr lang="sl-SI" sz="3600" dirty="0" smtClean="0"/>
            </a:br>
            <a:r>
              <a:rPr lang="sl-SI" sz="3600" dirty="0" smtClean="0"/>
              <a:t>(constructs measures)</a:t>
            </a:r>
            <a:endParaRPr lang="en-GB" sz="3600" dirty="0"/>
          </a:p>
        </p:txBody>
      </p:sp>
      <p:graphicFrame>
        <p:nvGraphicFramePr>
          <p:cNvPr id="4" name="Tabela 3"/>
          <p:cNvGraphicFramePr>
            <a:graphicFrameLocks noGrp="1"/>
          </p:cNvGraphicFramePr>
          <p:nvPr>
            <p:extLst>
              <p:ext uri="{D42A27DB-BD31-4B8C-83A1-F6EECF244321}">
                <p14:modId xmlns:p14="http://schemas.microsoft.com/office/powerpoint/2010/main" val="2614800064"/>
              </p:ext>
            </p:extLst>
          </p:nvPr>
        </p:nvGraphicFramePr>
        <p:xfrm>
          <a:off x="5292080" y="587355"/>
          <a:ext cx="3672408" cy="5793973"/>
        </p:xfrm>
        <a:graphic>
          <a:graphicData uri="http://schemas.openxmlformats.org/drawingml/2006/table">
            <a:tbl>
              <a:tblPr firstRow="1" firstCol="1" bandRow="1">
                <a:tableStyleId>{9D7B26C5-4107-4FEC-AEDC-1716B250A1EF}</a:tableStyleId>
              </a:tblPr>
              <a:tblGrid>
                <a:gridCol w="2664126"/>
                <a:gridCol w="1008282"/>
              </a:tblGrid>
              <a:tr h="229965">
                <a:tc>
                  <a:txBody>
                    <a:bodyPr/>
                    <a:lstStyle/>
                    <a:p>
                      <a:pPr>
                        <a:lnSpc>
                          <a:spcPct val="107000"/>
                        </a:lnSpc>
                        <a:spcAft>
                          <a:spcPts val="0"/>
                        </a:spcAft>
                      </a:pPr>
                      <a:r>
                        <a:rPr lang="sl-SI" sz="1000" dirty="0" smtClean="0">
                          <a:effectLst/>
                        </a:rPr>
                        <a:t>Variable</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err="1">
                          <a:effectLst/>
                        </a:rPr>
                        <a:t>Cronbach</a:t>
                      </a:r>
                      <a:r>
                        <a:rPr lang="sl-SI" sz="1000" dirty="0">
                          <a:effectLst/>
                        </a:rPr>
                        <a:t> α</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9730">
                <a:tc>
                  <a:txBody>
                    <a:bodyPr/>
                    <a:lstStyle/>
                    <a:p>
                      <a:pPr>
                        <a:lnSpc>
                          <a:spcPct val="107000"/>
                        </a:lnSpc>
                        <a:spcAft>
                          <a:spcPts val="0"/>
                        </a:spcAft>
                      </a:pPr>
                      <a:r>
                        <a:rPr lang="sl-SI" sz="1000" dirty="0" smtClean="0">
                          <a:effectLst/>
                        </a:rPr>
                        <a:t>PE1</a:t>
                      </a:r>
                      <a:r>
                        <a:rPr lang="sl-SI" sz="1000" dirty="0">
                          <a:effectLst/>
                        </a:rPr>
                        <a:t>, PE2, </a:t>
                      </a:r>
                      <a:r>
                        <a:rPr lang="sl-SI" sz="1000" dirty="0" smtClean="0">
                          <a:effectLst/>
                        </a:rPr>
                        <a:t>PE3</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0,918224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EE1</a:t>
                      </a:r>
                      <a:r>
                        <a:rPr lang="sl-SI" sz="1000" dirty="0">
                          <a:effectLst/>
                        </a:rPr>
                        <a:t>, EE2, EE3, </a:t>
                      </a:r>
                      <a:r>
                        <a:rPr lang="sl-SI" sz="1000" dirty="0" smtClean="0">
                          <a:effectLst/>
                        </a:rPr>
                        <a:t>EE4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0,961983</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FC1</a:t>
                      </a:r>
                      <a:r>
                        <a:rPr lang="sl-SI" sz="1000" dirty="0">
                          <a:effectLst/>
                        </a:rPr>
                        <a:t>, FC2, FC3, </a:t>
                      </a:r>
                      <a:r>
                        <a:rPr lang="sl-SI" sz="1000" dirty="0" smtClean="0">
                          <a:effectLst/>
                        </a:rPr>
                        <a:t>FC4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0,976265</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SI2</a:t>
                      </a:r>
                      <a:r>
                        <a:rPr lang="sl-SI" sz="1000" dirty="0">
                          <a:effectLst/>
                        </a:rPr>
                        <a:t>, SI2, SI3, </a:t>
                      </a:r>
                      <a:r>
                        <a:rPr lang="sl-SI" sz="1000" dirty="0" smtClean="0">
                          <a:effectLst/>
                        </a:rPr>
                        <a:t>SI4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0,907387</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solidFill>
                            <a:srgbClr val="FF0000"/>
                          </a:solidFill>
                          <a:effectLst/>
                        </a:rPr>
                        <a:t>U1</a:t>
                      </a:r>
                      <a:r>
                        <a:rPr lang="sl-SI" sz="1000" dirty="0">
                          <a:solidFill>
                            <a:srgbClr val="FF0000"/>
                          </a:solidFill>
                          <a:effectLst/>
                        </a:rPr>
                        <a:t>, U2, </a:t>
                      </a:r>
                      <a:r>
                        <a:rPr lang="sl-SI" sz="1000" dirty="0" smtClean="0">
                          <a:solidFill>
                            <a:srgbClr val="FF0000"/>
                          </a:solidFill>
                          <a:effectLst/>
                        </a:rPr>
                        <a:t>U3</a:t>
                      </a:r>
                      <a:endParaRPr lang="sl-SI"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solidFill>
                            <a:srgbClr val="FF0000"/>
                          </a:solidFill>
                          <a:effectLst/>
                        </a:rPr>
                        <a:t>0,620098</a:t>
                      </a:r>
                      <a:endParaRPr lang="sl-SI"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ATU1</a:t>
                      </a:r>
                      <a:r>
                        <a:rPr lang="sl-SI" sz="1000" dirty="0">
                          <a:effectLst/>
                        </a:rPr>
                        <a:t>, ATU2, ATU3, </a:t>
                      </a:r>
                      <a:r>
                        <a:rPr lang="sl-SI" sz="1000" dirty="0" smtClean="0">
                          <a:effectLst/>
                        </a:rPr>
                        <a:t>ATU4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0,868772</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BI1</a:t>
                      </a:r>
                      <a:r>
                        <a:rPr lang="sl-SI" sz="1000" dirty="0">
                          <a:effectLst/>
                        </a:rPr>
                        <a:t>, BI2, BI3, </a:t>
                      </a:r>
                      <a:r>
                        <a:rPr lang="sl-SI" sz="1000" dirty="0" smtClean="0">
                          <a:effectLst/>
                        </a:rPr>
                        <a:t>BI4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0,983314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CONTU1</a:t>
                      </a:r>
                      <a:r>
                        <a:rPr lang="sl-SI" sz="1000" dirty="0">
                          <a:effectLst/>
                        </a:rPr>
                        <a:t>, CONTU2, </a:t>
                      </a:r>
                      <a:r>
                        <a:rPr lang="sl-SI" sz="1000" dirty="0" smtClean="0">
                          <a:effectLst/>
                        </a:rPr>
                        <a:t>CONTU3</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0,945672</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SE1</a:t>
                      </a:r>
                      <a:r>
                        <a:rPr lang="sl-SI" sz="1000" dirty="0">
                          <a:effectLst/>
                        </a:rPr>
                        <a:t>, SE2, SE3, </a:t>
                      </a:r>
                      <a:r>
                        <a:rPr lang="sl-SI" sz="1000" dirty="0" smtClean="0">
                          <a:effectLst/>
                        </a:rPr>
                        <a:t>SE4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0,898075</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249612">
                <a:tc>
                  <a:txBody>
                    <a:bodyPr/>
                    <a:lstStyle/>
                    <a:p>
                      <a:pPr>
                        <a:lnSpc>
                          <a:spcPct val="107000"/>
                        </a:lnSpc>
                        <a:spcAft>
                          <a:spcPts val="0"/>
                        </a:spcAft>
                      </a:pPr>
                      <a:r>
                        <a:rPr lang="sl-SI" sz="1000" dirty="0" smtClean="0">
                          <a:effectLst/>
                        </a:rPr>
                        <a:t>PERSINOV1</a:t>
                      </a:r>
                      <a:r>
                        <a:rPr lang="sl-SI" sz="1000" dirty="0">
                          <a:effectLst/>
                        </a:rPr>
                        <a:t>, PERSINOV2, PERSINOV3, </a:t>
                      </a:r>
                      <a:r>
                        <a:rPr lang="sl-SI" sz="1000" dirty="0" smtClean="0">
                          <a:effectLst/>
                        </a:rPr>
                        <a:t>PERSINOV4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0,832486</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331076">
                <a:tc>
                  <a:txBody>
                    <a:bodyPr/>
                    <a:lstStyle/>
                    <a:p>
                      <a:pPr>
                        <a:lnSpc>
                          <a:spcPct val="107000"/>
                        </a:lnSpc>
                        <a:spcAft>
                          <a:spcPts val="0"/>
                        </a:spcAft>
                      </a:pPr>
                      <a:r>
                        <a:rPr lang="sl-SI" sz="1000" dirty="0" smtClean="0">
                          <a:effectLst/>
                        </a:rPr>
                        <a:t>INMOTIV1</a:t>
                      </a:r>
                      <a:r>
                        <a:rPr lang="sl-SI" sz="1000" dirty="0">
                          <a:effectLst/>
                        </a:rPr>
                        <a:t>, INMOTIV2, INMOTIV3, INMOTIV4, INMOTIV5, </a:t>
                      </a:r>
                      <a:r>
                        <a:rPr lang="sl-SI" sz="1000" dirty="0" smtClean="0">
                          <a:effectLst/>
                        </a:rPr>
                        <a:t>INMOTIV6</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0,956968</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219060">
                <a:tc>
                  <a:txBody>
                    <a:bodyPr/>
                    <a:lstStyle/>
                    <a:p>
                      <a:pPr>
                        <a:lnSpc>
                          <a:spcPct val="107000"/>
                        </a:lnSpc>
                        <a:spcAft>
                          <a:spcPts val="0"/>
                        </a:spcAft>
                      </a:pPr>
                      <a:r>
                        <a:rPr lang="sl-SI" sz="1000" dirty="0" smtClean="0">
                          <a:effectLst/>
                        </a:rPr>
                        <a:t>FEELING1</a:t>
                      </a:r>
                      <a:r>
                        <a:rPr lang="sl-SI" sz="1000" dirty="0">
                          <a:effectLst/>
                        </a:rPr>
                        <a:t>, FEELING2, FEELING3, </a:t>
                      </a:r>
                      <a:r>
                        <a:rPr lang="sl-SI" sz="1000" dirty="0" smtClean="0">
                          <a:effectLst/>
                        </a:rPr>
                        <a:t>FEELING4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0,765789</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249612">
                <a:tc>
                  <a:txBody>
                    <a:bodyPr/>
                    <a:lstStyle/>
                    <a:p>
                      <a:pPr>
                        <a:lnSpc>
                          <a:spcPct val="107000"/>
                        </a:lnSpc>
                        <a:spcAft>
                          <a:spcPts val="0"/>
                        </a:spcAft>
                      </a:pPr>
                      <a:r>
                        <a:rPr lang="sl-SI" sz="1000" dirty="0" smtClean="0">
                          <a:effectLst/>
                        </a:rPr>
                        <a:t>PENJOJMENT1</a:t>
                      </a:r>
                      <a:r>
                        <a:rPr lang="sl-SI" sz="1000" dirty="0">
                          <a:effectLst/>
                        </a:rPr>
                        <a:t>, PENJOJMENT2,</a:t>
                      </a:r>
                    </a:p>
                    <a:p>
                      <a:pPr>
                        <a:lnSpc>
                          <a:spcPct val="107000"/>
                        </a:lnSpc>
                        <a:spcAft>
                          <a:spcPts val="0"/>
                        </a:spcAft>
                      </a:pPr>
                      <a:r>
                        <a:rPr lang="sl-SI" sz="1000" dirty="0" smtClean="0">
                          <a:effectLst/>
                        </a:rPr>
                        <a:t>PENJOJMENT3</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0,847384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UIQ1</a:t>
                      </a:r>
                      <a:r>
                        <a:rPr lang="sl-SI" sz="1000" dirty="0">
                          <a:effectLst/>
                        </a:rPr>
                        <a:t>, UIQ2, UIQ3, </a:t>
                      </a:r>
                      <a:r>
                        <a:rPr lang="sl-SI" sz="1000" dirty="0" smtClean="0">
                          <a:effectLst/>
                        </a:rPr>
                        <a:t>UIQ4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0,808241</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COMP1</a:t>
                      </a:r>
                      <a:r>
                        <a:rPr lang="sl-SI" sz="1000" dirty="0">
                          <a:effectLst/>
                        </a:rPr>
                        <a:t>, COMP2, </a:t>
                      </a:r>
                      <a:r>
                        <a:rPr lang="sl-SI" sz="1000" dirty="0" smtClean="0">
                          <a:effectLst/>
                        </a:rPr>
                        <a:t>COMP3</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0,964286</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219060">
                <a:tc>
                  <a:txBody>
                    <a:bodyPr/>
                    <a:lstStyle/>
                    <a:p>
                      <a:pPr>
                        <a:lnSpc>
                          <a:spcPct val="107000"/>
                        </a:lnSpc>
                        <a:spcAft>
                          <a:spcPts val="0"/>
                        </a:spcAft>
                      </a:pPr>
                      <a:r>
                        <a:rPr lang="sl-SI" sz="1000" dirty="0" smtClean="0">
                          <a:effectLst/>
                        </a:rPr>
                        <a:t>TECHQ1</a:t>
                      </a:r>
                      <a:r>
                        <a:rPr lang="sl-SI" sz="1000" dirty="0">
                          <a:effectLst/>
                        </a:rPr>
                        <a:t>, TECHQ2, TECHQ3, </a:t>
                      </a:r>
                      <a:r>
                        <a:rPr lang="sl-SI" sz="1000" dirty="0" smtClean="0">
                          <a:effectLst/>
                        </a:rPr>
                        <a:t>TECHQ4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0,985720</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REL1</a:t>
                      </a:r>
                      <a:r>
                        <a:rPr lang="sl-SI" sz="1000" dirty="0">
                          <a:effectLst/>
                        </a:rPr>
                        <a:t>, REL2, REL3, </a:t>
                      </a:r>
                      <a:r>
                        <a:rPr lang="sl-SI" sz="1000" dirty="0" smtClean="0">
                          <a:effectLst/>
                        </a:rPr>
                        <a:t>REL4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0,935751</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219060">
                <a:tc>
                  <a:txBody>
                    <a:bodyPr/>
                    <a:lstStyle/>
                    <a:p>
                      <a:pPr>
                        <a:lnSpc>
                          <a:spcPct val="107000"/>
                        </a:lnSpc>
                        <a:spcAft>
                          <a:spcPts val="0"/>
                        </a:spcAft>
                      </a:pPr>
                      <a:r>
                        <a:rPr lang="sl-SI" sz="1000" dirty="0" smtClean="0">
                          <a:effectLst/>
                        </a:rPr>
                        <a:t>CONTAV1</a:t>
                      </a:r>
                      <a:r>
                        <a:rPr lang="sl-SI" sz="1000" dirty="0">
                          <a:effectLst/>
                        </a:rPr>
                        <a:t>, CONTAV2, </a:t>
                      </a:r>
                      <a:r>
                        <a:rPr lang="sl-SI" sz="1000" dirty="0" smtClean="0">
                          <a:effectLst/>
                        </a:rPr>
                        <a:t>CONTAV3 </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0,825429</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CONTQ1</a:t>
                      </a:r>
                      <a:r>
                        <a:rPr lang="sl-SI" sz="1000" dirty="0">
                          <a:effectLst/>
                        </a:rPr>
                        <a:t>, CONTQ2, </a:t>
                      </a:r>
                      <a:r>
                        <a:rPr lang="sl-SI" sz="1000" dirty="0" smtClean="0">
                          <a:effectLst/>
                        </a:rPr>
                        <a:t>CONTQ3</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0,829719</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TUTA1</a:t>
                      </a:r>
                      <a:r>
                        <a:rPr lang="sl-SI" sz="1000" dirty="0">
                          <a:effectLst/>
                        </a:rPr>
                        <a:t>, TUTA2, </a:t>
                      </a:r>
                      <a:r>
                        <a:rPr lang="sl-SI" sz="1000" dirty="0" smtClean="0">
                          <a:effectLst/>
                        </a:rPr>
                        <a:t>TUTA3</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0,958590</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TUTQ1</a:t>
                      </a:r>
                      <a:r>
                        <a:rPr lang="sl-SI" sz="1000" dirty="0">
                          <a:effectLst/>
                        </a:rPr>
                        <a:t>, TUTQ2, </a:t>
                      </a:r>
                      <a:r>
                        <a:rPr lang="sl-SI" sz="1000" dirty="0" smtClean="0">
                          <a:effectLst/>
                        </a:rPr>
                        <a:t>TUTQ3</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0,977642</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219060">
                <a:tc>
                  <a:txBody>
                    <a:bodyPr/>
                    <a:lstStyle/>
                    <a:p>
                      <a:pPr>
                        <a:lnSpc>
                          <a:spcPct val="107000"/>
                        </a:lnSpc>
                        <a:spcAft>
                          <a:spcPts val="0"/>
                        </a:spcAft>
                      </a:pPr>
                      <a:r>
                        <a:rPr lang="sl-SI" sz="1000" dirty="0" smtClean="0">
                          <a:effectLst/>
                        </a:rPr>
                        <a:t>INFOQ1</a:t>
                      </a:r>
                      <a:r>
                        <a:rPr lang="sl-SI" sz="1000" dirty="0">
                          <a:effectLst/>
                        </a:rPr>
                        <a:t>, INFOQ2, INFOQ3, </a:t>
                      </a:r>
                      <a:r>
                        <a:rPr lang="sl-SI" sz="1000" dirty="0" smtClean="0">
                          <a:effectLst/>
                        </a:rPr>
                        <a:t>INFOQ4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0,973692</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JOBREL1</a:t>
                      </a:r>
                      <a:r>
                        <a:rPr lang="sl-SI" sz="1000" dirty="0">
                          <a:effectLst/>
                        </a:rPr>
                        <a:t>, JOBREL2, </a:t>
                      </a:r>
                      <a:r>
                        <a:rPr lang="sl-SI" sz="1000" dirty="0" smtClean="0">
                          <a:effectLst/>
                        </a:rPr>
                        <a:t>JOBREL3</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0,991362</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219060">
                <a:tc>
                  <a:txBody>
                    <a:bodyPr/>
                    <a:lstStyle/>
                    <a:p>
                      <a:pPr>
                        <a:lnSpc>
                          <a:spcPct val="107000"/>
                        </a:lnSpc>
                        <a:spcAft>
                          <a:spcPts val="0"/>
                        </a:spcAft>
                      </a:pPr>
                      <a:r>
                        <a:rPr lang="sl-SI" sz="1000" dirty="0" smtClean="0">
                          <a:effectLst/>
                        </a:rPr>
                        <a:t>(</a:t>
                      </a:r>
                      <a:r>
                        <a:rPr lang="sl-SI" sz="1000" dirty="0">
                          <a:effectLst/>
                        </a:rPr>
                        <a:t>MANSUP 1, MANSUP2, MANSUP3, </a:t>
                      </a:r>
                      <a:r>
                        <a:rPr lang="sl-SI" sz="1000" dirty="0" smtClean="0">
                          <a:effectLst/>
                        </a:rPr>
                        <a:t>MANSUP4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0,963869</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EDUSUP1</a:t>
                      </a:r>
                      <a:r>
                        <a:rPr lang="sl-SI" sz="1000" dirty="0">
                          <a:effectLst/>
                        </a:rPr>
                        <a:t>, EDUSUP2, </a:t>
                      </a:r>
                      <a:r>
                        <a:rPr lang="sl-SI" sz="1000" dirty="0" smtClean="0">
                          <a:effectLst/>
                        </a:rPr>
                        <a:t>EDUSUP3</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0,998133</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219060">
                <a:tc>
                  <a:txBody>
                    <a:bodyPr/>
                    <a:lstStyle/>
                    <a:p>
                      <a:pPr>
                        <a:lnSpc>
                          <a:spcPct val="107000"/>
                        </a:lnSpc>
                        <a:spcAft>
                          <a:spcPts val="0"/>
                        </a:spcAft>
                      </a:pPr>
                      <a:r>
                        <a:rPr lang="sl-SI" sz="1000" dirty="0" smtClean="0">
                          <a:effectLst/>
                        </a:rPr>
                        <a:t>HELPUSE1</a:t>
                      </a:r>
                      <a:r>
                        <a:rPr lang="sl-SI" sz="1000" dirty="0">
                          <a:effectLst/>
                        </a:rPr>
                        <a:t>, HELPUSE2, </a:t>
                      </a:r>
                      <a:r>
                        <a:rPr lang="sl-SI" sz="1000" dirty="0" smtClean="0">
                          <a:effectLst/>
                        </a:rPr>
                        <a:t>HELPUSE3</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0,956148</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124806">
                <a:tc>
                  <a:txBody>
                    <a:bodyPr/>
                    <a:lstStyle/>
                    <a:p>
                      <a:pPr>
                        <a:lnSpc>
                          <a:spcPct val="107000"/>
                        </a:lnSpc>
                        <a:spcAft>
                          <a:spcPts val="0"/>
                        </a:spcAft>
                      </a:pPr>
                      <a:r>
                        <a:rPr lang="sl-SI" sz="1000" dirty="0" smtClean="0">
                          <a:effectLst/>
                        </a:rPr>
                        <a:t>SAT1</a:t>
                      </a:r>
                      <a:r>
                        <a:rPr lang="sl-SI" sz="1000" dirty="0">
                          <a:effectLst/>
                        </a:rPr>
                        <a:t>, SAT2, SAT3, </a:t>
                      </a:r>
                      <a:r>
                        <a:rPr lang="sl-SI" sz="1000" dirty="0" smtClean="0">
                          <a:effectLst/>
                        </a:rPr>
                        <a:t>SAT4</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0,985433</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r h="331076">
                <a:tc>
                  <a:txBody>
                    <a:bodyPr/>
                    <a:lstStyle/>
                    <a:p>
                      <a:pPr>
                        <a:lnSpc>
                          <a:spcPct val="107000"/>
                        </a:lnSpc>
                        <a:spcAft>
                          <a:spcPts val="0"/>
                        </a:spcAft>
                      </a:pPr>
                      <a:r>
                        <a:rPr lang="sl-SI" sz="1000" dirty="0" smtClean="0">
                          <a:effectLst/>
                        </a:rPr>
                        <a:t>PEDIMP1</a:t>
                      </a:r>
                      <a:r>
                        <a:rPr lang="sl-SI" sz="1000" dirty="0">
                          <a:effectLst/>
                        </a:rPr>
                        <a:t>, PEDIMP2, PEDIMP3, PEDIMP4, PEDIMP5, PEDIMP6, PEDIMP7, </a:t>
                      </a:r>
                      <a:r>
                        <a:rPr lang="sl-SI" sz="1000" dirty="0" smtClean="0">
                          <a:effectLst/>
                        </a:rPr>
                        <a:t>PEDIMP8</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c>
                  <a:txBody>
                    <a:bodyPr/>
                    <a:lstStyle/>
                    <a:p>
                      <a:pPr algn="ctr">
                        <a:lnSpc>
                          <a:spcPct val="107000"/>
                        </a:lnSpc>
                        <a:spcAft>
                          <a:spcPts val="0"/>
                        </a:spcAft>
                      </a:pPr>
                      <a:r>
                        <a:rPr lang="sl-SI" sz="1000" dirty="0">
                          <a:effectLst/>
                        </a:rPr>
                        <a:t>0,992936</a:t>
                      </a:r>
                      <a:endParaRPr lang="sl-S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83" marR="36883" marT="0" marB="0" anchor="ctr"/>
                </a:tc>
              </a:tr>
            </a:tbl>
          </a:graphicData>
        </a:graphic>
      </p:graphicFrame>
      <p:sp>
        <p:nvSpPr>
          <p:cNvPr id="3" name="Rectangle 2"/>
          <p:cNvSpPr/>
          <p:nvPr/>
        </p:nvSpPr>
        <p:spPr>
          <a:xfrm>
            <a:off x="395536" y="1412776"/>
            <a:ext cx="4572000" cy="4955203"/>
          </a:xfrm>
          <a:prstGeom prst="rect">
            <a:avLst/>
          </a:prstGeom>
        </p:spPr>
        <p:txBody>
          <a:bodyPr>
            <a:spAutoFit/>
          </a:bodyPr>
          <a:lstStyle/>
          <a:p>
            <a:r>
              <a:rPr lang="en-GB" sz="2400" dirty="0"/>
              <a:t>With the exception of the construct Use, all of the estimated </a:t>
            </a:r>
            <a:r>
              <a:rPr lang="en-GB" sz="2400" dirty="0" err="1"/>
              <a:t>Cronbach’s</a:t>
            </a:r>
            <a:r>
              <a:rPr lang="en-GB" sz="2400" dirty="0"/>
              <a:t> α values for constructs from the research model exceeded the cut-off value of 0.70, </a:t>
            </a:r>
          </a:p>
          <a:p>
            <a:pPr lvl="1"/>
            <a:r>
              <a:rPr lang="en-GB" sz="2000" dirty="0" smtClean="0">
                <a:sym typeface="Wingdings"/>
              </a:rPr>
              <a:t> </a:t>
            </a:r>
            <a:r>
              <a:rPr lang="en-GB" sz="2000" dirty="0" smtClean="0"/>
              <a:t>constructs </a:t>
            </a:r>
            <a:r>
              <a:rPr lang="en-GB" sz="2000" dirty="0"/>
              <a:t>showed a reasonable level of reliability. </a:t>
            </a:r>
          </a:p>
          <a:p>
            <a:endParaRPr lang="en-GB" sz="2400" dirty="0"/>
          </a:p>
          <a:p>
            <a:r>
              <a:rPr lang="en-GB" sz="2400" dirty="0"/>
              <a:t>According to the results of </a:t>
            </a:r>
            <a:r>
              <a:rPr lang="en-GB" sz="2400" b="1" i="1" dirty="0" err="1"/>
              <a:t>Cronbach‘s</a:t>
            </a:r>
            <a:r>
              <a:rPr lang="en-GB" sz="2400" b="1" i="1" dirty="0"/>
              <a:t> α if deleted</a:t>
            </a:r>
            <a:r>
              <a:rPr lang="en-GB" sz="2400" dirty="0"/>
              <a:t> </a:t>
            </a:r>
            <a:r>
              <a:rPr lang="en-GB" sz="2400" dirty="0" smtClean="0"/>
              <a:t>several indicators were removed</a:t>
            </a:r>
            <a:endParaRPr lang="en-GB" sz="2400" dirty="0"/>
          </a:p>
          <a:p>
            <a:pPr lvl="1"/>
            <a:r>
              <a:rPr lang="en-GB" sz="2000" dirty="0">
                <a:latin typeface="Calibri" panose="020F0502020204030204" pitchFamily="34" charset="0"/>
                <a:ea typeface="Calibri" panose="020F0502020204030204" pitchFamily="34" charset="0"/>
                <a:cs typeface="Times New Roman" panose="02020603050405020304" pitchFamily="18" charset="0"/>
              </a:rPr>
              <a:t>to reduce the extent of the questionnaire, and </a:t>
            </a:r>
            <a:r>
              <a:rPr lang="en-GB" sz="2000" dirty="0" smtClean="0">
                <a:latin typeface="Calibri" panose="020F0502020204030204" pitchFamily="34" charset="0"/>
                <a:ea typeface="Calibri" panose="020F0502020204030204" pitchFamily="34" charset="0"/>
                <a:cs typeface="Times New Roman" panose="02020603050405020304" pitchFamily="18" charset="0"/>
              </a:rPr>
              <a:t>also</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lvl="1"/>
            <a:r>
              <a:rPr lang="en-GB" sz="2000" dirty="0">
                <a:latin typeface="Calibri" panose="020F0502020204030204" pitchFamily="34" charset="0"/>
                <a:ea typeface="Calibri" panose="020F0502020204030204" pitchFamily="34" charset="0"/>
                <a:cs typeface="Times New Roman" panose="02020603050405020304" pitchFamily="18" charset="0"/>
              </a:rPr>
              <a:t>to improve the </a:t>
            </a:r>
            <a:r>
              <a:rPr lang="en-GB" sz="2000" dirty="0" smtClean="0">
                <a:latin typeface="Calibri" panose="020F0502020204030204" pitchFamily="34" charset="0"/>
                <a:ea typeface="Calibri" panose="020F0502020204030204" pitchFamily="34" charset="0"/>
                <a:cs typeface="Times New Roman" panose="02020603050405020304" pitchFamily="18" charset="0"/>
              </a:rPr>
              <a:t>level of reliability</a:t>
            </a:r>
            <a:r>
              <a:rPr lang="en-GB" sz="20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220759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Final Execution (still pending)</a:t>
            </a:r>
            <a:endParaRPr lang="en-GB" dirty="0"/>
          </a:p>
        </p:txBody>
      </p:sp>
      <p:sp>
        <p:nvSpPr>
          <p:cNvPr id="3" name="Označba mesta vsebine 2"/>
          <p:cNvSpPr>
            <a:spLocks noGrp="1"/>
          </p:cNvSpPr>
          <p:nvPr>
            <p:ph idx="1"/>
          </p:nvPr>
        </p:nvSpPr>
        <p:spPr/>
        <p:txBody>
          <a:bodyPr>
            <a:normAutofit/>
          </a:bodyPr>
          <a:lstStyle/>
          <a:p>
            <a:r>
              <a:rPr lang="en-GB" sz="2400" dirty="0" smtClean="0"/>
              <a:t>Sample</a:t>
            </a:r>
          </a:p>
          <a:p>
            <a:pPr lvl="1"/>
            <a:r>
              <a:rPr lang="en-GB" sz="2000" dirty="0" smtClean="0"/>
              <a:t>Teachers in primary and secondary schools</a:t>
            </a:r>
          </a:p>
          <a:p>
            <a:endParaRPr lang="en-GB" sz="2400" dirty="0" smtClean="0"/>
          </a:p>
          <a:p>
            <a:r>
              <a:rPr lang="en-GB" sz="2400" dirty="0" smtClean="0"/>
              <a:t>Request for participation was sent to 2k email addresses </a:t>
            </a:r>
          </a:p>
          <a:p>
            <a:pPr lvl="1"/>
            <a:r>
              <a:rPr lang="en-GB" sz="2000" dirty="0" smtClean="0"/>
              <a:t>in the middle of June (bad timing</a:t>
            </a:r>
            <a:r>
              <a:rPr lang="sl-SI" sz="2000" dirty="0" smtClean="0"/>
              <a:t> </a:t>
            </a:r>
            <a:r>
              <a:rPr lang="sl-SI" sz="2000" dirty="0" smtClean="0">
                <a:sym typeface="Wingdings" panose="05000000000000000000" pitchFamily="2" charset="2"/>
              </a:rPr>
              <a:t></a:t>
            </a:r>
            <a:r>
              <a:rPr lang="en-GB" sz="2000" dirty="0" smtClean="0"/>
              <a:t>)</a:t>
            </a:r>
          </a:p>
          <a:p>
            <a:pPr lvl="1"/>
            <a:r>
              <a:rPr lang="en-GB" sz="2000" dirty="0" smtClean="0"/>
              <a:t>So far, we got 69 complete responses (101 started the questionnaire)</a:t>
            </a:r>
          </a:p>
          <a:p>
            <a:endParaRPr lang="en-GB" sz="2400" dirty="0" smtClean="0"/>
          </a:p>
          <a:p>
            <a:endParaRPr lang="en-GB" sz="2400" dirty="0"/>
          </a:p>
        </p:txBody>
      </p:sp>
    </p:spTree>
    <p:extLst>
      <p:ext uri="{BB962C8B-B14F-4D97-AF65-F5344CB8AC3E}">
        <p14:creationId xmlns:p14="http://schemas.microsoft.com/office/powerpoint/2010/main" val="32642023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GB" dirty="0" smtClean="0"/>
              <a:t>Conclusions based on empirical data (at this point)</a:t>
            </a:r>
            <a:endParaRPr lang="en-GB" dirty="0"/>
          </a:p>
        </p:txBody>
      </p:sp>
      <p:sp>
        <p:nvSpPr>
          <p:cNvPr id="3" name="Označba mesta vsebine 2"/>
          <p:cNvSpPr>
            <a:spLocks noGrp="1"/>
          </p:cNvSpPr>
          <p:nvPr>
            <p:ph idx="1"/>
          </p:nvPr>
        </p:nvSpPr>
        <p:spPr>
          <a:xfrm>
            <a:off x="457200" y="1600200"/>
            <a:ext cx="8229600" cy="4853136"/>
          </a:xfrm>
        </p:spPr>
        <p:txBody>
          <a:bodyPr>
            <a:noAutofit/>
          </a:bodyPr>
          <a:lstStyle/>
          <a:p>
            <a:r>
              <a:rPr lang="en-GB" sz="2000" dirty="0" smtClean="0"/>
              <a:t>A typical respondent was a female, 45 – 54 years old experienced </a:t>
            </a:r>
            <a:r>
              <a:rPr lang="en-GB" sz="2000" dirty="0"/>
              <a:t>teacher  (using ICT and </a:t>
            </a:r>
            <a:r>
              <a:rPr lang="en-GB" sz="2000" dirty="0" err="1"/>
              <a:t>iWB</a:t>
            </a:r>
            <a:r>
              <a:rPr lang="en-GB" sz="2000" dirty="0"/>
              <a:t> for several years) </a:t>
            </a:r>
            <a:r>
              <a:rPr lang="en-GB" sz="2000" dirty="0" smtClean="0"/>
              <a:t>that is using </a:t>
            </a:r>
            <a:r>
              <a:rPr lang="en-GB" sz="2000" dirty="0" err="1" smtClean="0"/>
              <a:t>iWB</a:t>
            </a:r>
            <a:r>
              <a:rPr lang="en-GB" sz="2000" dirty="0" smtClean="0"/>
              <a:t> daily (66,7%) and/or at least weekly (24,6%)</a:t>
            </a:r>
          </a:p>
          <a:p>
            <a:endParaRPr lang="en-GB" sz="2000" dirty="0" smtClean="0"/>
          </a:p>
          <a:p>
            <a:r>
              <a:rPr lang="en-GB" sz="2000" dirty="0" smtClean="0"/>
              <a:t>&gt; 50% of respondents </a:t>
            </a:r>
            <a:r>
              <a:rPr lang="en-GB" sz="2000" b="1" dirty="0" smtClean="0"/>
              <a:t>don’t use web sites and portals</a:t>
            </a:r>
            <a:r>
              <a:rPr lang="en-GB" sz="2000" dirty="0" smtClean="0"/>
              <a:t> for searching content, tutorials, etc. Why?</a:t>
            </a:r>
          </a:p>
          <a:p>
            <a:pPr lvl="1"/>
            <a:r>
              <a:rPr lang="en-GB" sz="1800" dirty="0" smtClean="0"/>
              <a:t>They are not aware of such sites. </a:t>
            </a:r>
          </a:p>
          <a:p>
            <a:pPr lvl="1"/>
            <a:r>
              <a:rPr lang="en-GB" sz="1800" dirty="0" smtClean="0"/>
              <a:t>Web sites are not in Slovenian language. </a:t>
            </a:r>
          </a:p>
          <a:p>
            <a:pPr lvl="1"/>
            <a:r>
              <a:rPr lang="en-GB" sz="1800" dirty="0" smtClean="0"/>
              <a:t>They don‘t have time (searching, browsing). </a:t>
            </a:r>
          </a:p>
          <a:p>
            <a:pPr lvl="1"/>
            <a:r>
              <a:rPr lang="en-GB" sz="1800" dirty="0" smtClean="0"/>
              <a:t>They prefer to prepare content by themselves and therefore they don‘t have a need for searching such sites.</a:t>
            </a:r>
            <a:endParaRPr lang="en-GB" sz="2000" dirty="0" smtClean="0"/>
          </a:p>
          <a:p>
            <a:pPr marL="0" indent="0">
              <a:buNone/>
            </a:pPr>
            <a:endParaRPr lang="en-GB" sz="2000" dirty="0" smtClean="0"/>
          </a:p>
        </p:txBody>
      </p:sp>
    </p:spTree>
    <p:extLst>
      <p:ext uri="{BB962C8B-B14F-4D97-AF65-F5344CB8AC3E}">
        <p14:creationId xmlns:p14="http://schemas.microsoft.com/office/powerpoint/2010/main" val="40236467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lstStyle/>
          <a:p>
            <a:r>
              <a:rPr lang="sl-SI" dirty="0" smtClean="0"/>
              <a:t>Some conclusions (UTAUT)</a:t>
            </a:r>
            <a:endParaRPr lang="sl-SI" dirty="0"/>
          </a:p>
        </p:txBody>
      </p:sp>
      <p:sp>
        <p:nvSpPr>
          <p:cNvPr id="3" name="Content Placeholder 2"/>
          <p:cNvSpPr>
            <a:spLocks noGrp="1"/>
          </p:cNvSpPr>
          <p:nvPr>
            <p:ph idx="1"/>
          </p:nvPr>
        </p:nvSpPr>
        <p:spPr>
          <a:xfrm>
            <a:off x="3491880" y="1124745"/>
            <a:ext cx="5472608" cy="2376264"/>
          </a:xfrm>
        </p:spPr>
        <p:txBody>
          <a:bodyPr>
            <a:normAutofit/>
          </a:bodyPr>
          <a:lstStyle/>
          <a:p>
            <a:r>
              <a:rPr lang="en-GB" sz="2000" dirty="0" err="1" smtClean="0"/>
              <a:t>iWB</a:t>
            </a:r>
            <a:r>
              <a:rPr lang="en-GB" sz="2000" dirty="0" smtClean="0"/>
              <a:t> </a:t>
            </a:r>
            <a:r>
              <a:rPr lang="en-GB" sz="2000" dirty="0"/>
              <a:t>is useful in the teaching process (90%). </a:t>
            </a:r>
            <a:endParaRPr lang="en-GB" sz="2000" dirty="0" smtClean="0"/>
          </a:p>
          <a:p>
            <a:r>
              <a:rPr lang="en-GB" sz="2000" dirty="0" smtClean="0"/>
              <a:t>The use </a:t>
            </a:r>
            <a:r>
              <a:rPr lang="en-GB" sz="2000" dirty="0"/>
              <a:t>of </a:t>
            </a:r>
            <a:r>
              <a:rPr lang="en-GB" sz="2000" dirty="0" err="1"/>
              <a:t>iWB</a:t>
            </a:r>
            <a:r>
              <a:rPr lang="en-GB" sz="2000" dirty="0"/>
              <a:t> allows faster completion of tasks related to the teaching process (65%) </a:t>
            </a:r>
            <a:endParaRPr lang="en-GB" sz="2000" dirty="0" smtClean="0"/>
          </a:p>
          <a:p>
            <a:r>
              <a:rPr lang="en-GB" sz="2000" dirty="0" smtClean="0"/>
              <a:t>The </a:t>
            </a:r>
            <a:r>
              <a:rPr lang="en-GB" sz="2000" dirty="0"/>
              <a:t>use of the </a:t>
            </a:r>
            <a:r>
              <a:rPr lang="en-GB" sz="2000" dirty="0" err="1"/>
              <a:t>iWB</a:t>
            </a:r>
            <a:r>
              <a:rPr lang="en-GB" sz="2000" dirty="0"/>
              <a:t> increases the productivity of the teacher (58%).</a:t>
            </a:r>
          </a:p>
        </p:txBody>
      </p:sp>
      <p:graphicFrame>
        <p:nvGraphicFramePr>
          <p:cNvPr id="4" name="Grafikon 6"/>
          <p:cNvGraphicFramePr>
            <a:graphicFrameLocks/>
          </p:cNvGraphicFramePr>
          <p:nvPr>
            <p:extLst>
              <p:ext uri="{D42A27DB-BD31-4B8C-83A1-F6EECF244321}">
                <p14:modId xmlns:p14="http://schemas.microsoft.com/office/powerpoint/2010/main" val="2724999945"/>
              </p:ext>
            </p:extLst>
          </p:nvPr>
        </p:nvGraphicFramePr>
        <p:xfrm>
          <a:off x="251520" y="1124744"/>
          <a:ext cx="3120346" cy="187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kon 7"/>
          <p:cNvGraphicFramePr>
            <a:graphicFrameLocks/>
          </p:cNvGraphicFramePr>
          <p:nvPr>
            <p:extLst>
              <p:ext uri="{D42A27DB-BD31-4B8C-83A1-F6EECF244321}">
                <p14:modId xmlns:p14="http://schemas.microsoft.com/office/powerpoint/2010/main" val="2874470765"/>
              </p:ext>
            </p:extLst>
          </p:nvPr>
        </p:nvGraphicFramePr>
        <p:xfrm>
          <a:off x="251520" y="3645024"/>
          <a:ext cx="3096344" cy="1857807"/>
        </p:xfrm>
        <a:graphic>
          <a:graphicData uri="http://schemas.openxmlformats.org/drawingml/2006/chart">
            <c:chart xmlns:c="http://schemas.openxmlformats.org/drawingml/2006/chart" xmlns:r="http://schemas.openxmlformats.org/officeDocument/2006/relationships" r:id="rId4"/>
          </a:graphicData>
        </a:graphic>
      </p:graphicFrame>
      <p:sp>
        <p:nvSpPr>
          <p:cNvPr id="9" name="Content Placeholder 2"/>
          <p:cNvSpPr txBox="1">
            <a:spLocks/>
          </p:cNvSpPr>
          <p:nvPr/>
        </p:nvSpPr>
        <p:spPr>
          <a:xfrm>
            <a:off x="3491880" y="3645024"/>
            <a:ext cx="5194920" cy="2376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t>U</a:t>
            </a:r>
            <a:r>
              <a:rPr lang="en-GB" sz="2000" dirty="0" smtClean="0"/>
              <a:t>sers </a:t>
            </a:r>
            <a:r>
              <a:rPr lang="en-GB" sz="2000" dirty="0"/>
              <a:t>does not have any problems with the interaction with the </a:t>
            </a:r>
            <a:r>
              <a:rPr lang="en-GB" sz="2000" dirty="0" err="1" smtClean="0"/>
              <a:t>iWB</a:t>
            </a:r>
            <a:r>
              <a:rPr lang="en-GB" sz="2000" dirty="0" smtClean="0"/>
              <a:t> </a:t>
            </a:r>
            <a:r>
              <a:rPr lang="en-GB" sz="2000" dirty="0"/>
              <a:t>(79%</a:t>
            </a:r>
            <a:r>
              <a:rPr lang="en-GB" sz="2000" dirty="0" smtClean="0"/>
              <a:t>). </a:t>
            </a:r>
          </a:p>
          <a:p>
            <a:r>
              <a:rPr lang="en-GB" sz="2000" dirty="0" smtClean="0"/>
              <a:t>62</a:t>
            </a:r>
            <a:r>
              <a:rPr lang="en-GB" sz="2000" dirty="0"/>
              <a:t>% of users agree that it is easy to become a proficient user of </a:t>
            </a:r>
            <a:r>
              <a:rPr lang="en-GB" sz="2000" dirty="0" err="1" smtClean="0"/>
              <a:t>iWB</a:t>
            </a:r>
            <a:r>
              <a:rPr lang="en-GB" sz="2000" dirty="0"/>
              <a:t>.</a:t>
            </a:r>
            <a:r>
              <a:rPr lang="en-GB" sz="2000" dirty="0" smtClean="0"/>
              <a:t> </a:t>
            </a:r>
          </a:p>
          <a:p>
            <a:r>
              <a:rPr lang="en-GB" sz="2000" dirty="0" smtClean="0"/>
              <a:t>It </a:t>
            </a:r>
            <a:r>
              <a:rPr lang="en-GB" sz="2000" dirty="0"/>
              <a:t>is easy to use the IWB (57%).</a:t>
            </a:r>
          </a:p>
        </p:txBody>
      </p:sp>
    </p:spTree>
    <p:extLst>
      <p:ext uri="{BB962C8B-B14F-4D97-AF65-F5344CB8AC3E}">
        <p14:creationId xmlns:p14="http://schemas.microsoft.com/office/powerpoint/2010/main" val="2782286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lika 14"/>
          <p:cNvPicPr>
            <a:picLocks noChangeAspect="1"/>
          </p:cNvPicPr>
          <p:nvPr/>
        </p:nvPicPr>
        <p:blipFill>
          <a:blip r:embed="rId3"/>
          <a:stretch>
            <a:fillRect/>
          </a:stretch>
        </p:blipFill>
        <p:spPr>
          <a:xfrm>
            <a:off x="6248617" y="727992"/>
            <a:ext cx="2931895" cy="2701008"/>
          </a:xfrm>
          <a:prstGeom prst="rect">
            <a:avLst/>
          </a:prstGeom>
        </p:spPr>
      </p:pic>
      <p:sp>
        <p:nvSpPr>
          <p:cNvPr id="2" name="Naslov 1"/>
          <p:cNvSpPr>
            <a:spLocks noGrp="1"/>
          </p:cNvSpPr>
          <p:nvPr>
            <p:ph type="title"/>
          </p:nvPr>
        </p:nvSpPr>
        <p:spPr/>
        <p:txBody>
          <a:bodyPr/>
          <a:lstStyle/>
          <a:p>
            <a:pPr algn="l"/>
            <a:r>
              <a:rPr lang="sl-SI" dirty="0" err="1" smtClean="0"/>
              <a:t>Interactive</a:t>
            </a:r>
            <a:r>
              <a:rPr lang="sl-SI" dirty="0" smtClean="0"/>
              <a:t> </a:t>
            </a:r>
            <a:r>
              <a:rPr lang="sl-SI" dirty="0" err="1" smtClean="0"/>
              <a:t>WhiteBoard</a:t>
            </a:r>
            <a:r>
              <a:rPr lang="sl-SI" dirty="0" smtClean="0"/>
              <a:t> (</a:t>
            </a:r>
            <a:r>
              <a:rPr lang="sl-SI" dirty="0" err="1" smtClean="0"/>
              <a:t>iWB</a:t>
            </a:r>
            <a:r>
              <a:rPr lang="sl-SI" dirty="0" smtClean="0"/>
              <a:t>)</a:t>
            </a:r>
            <a:endParaRPr lang="sl-SI" dirty="0"/>
          </a:p>
        </p:txBody>
      </p:sp>
      <p:sp>
        <p:nvSpPr>
          <p:cNvPr id="3" name="Označba mesta vsebine 2"/>
          <p:cNvSpPr>
            <a:spLocks noGrp="1"/>
          </p:cNvSpPr>
          <p:nvPr>
            <p:ph idx="1"/>
          </p:nvPr>
        </p:nvSpPr>
        <p:spPr>
          <a:xfrm>
            <a:off x="457200" y="1600200"/>
            <a:ext cx="4906888" cy="4920462"/>
          </a:xfrm>
        </p:spPr>
        <p:txBody>
          <a:bodyPr>
            <a:normAutofit fontScale="85000" lnSpcReduction="20000"/>
          </a:bodyPr>
          <a:lstStyle/>
          <a:p>
            <a:r>
              <a:rPr lang="sl-SI" sz="2400" dirty="0" smtClean="0"/>
              <a:t>Computer + Projector + Touch-sensitive board</a:t>
            </a:r>
          </a:p>
          <a:p>
            <a:pPr lvl="1"/>
            <a:r>
              <a:rPr lang="en-US" sz="2000" dirty="0" smtClean="0"/>
              <a:t>A </a:t>
            </a:r>
            <a:r>
              <a:rPr lang="en-US" sz="2000" dirty="0"/>
              <a:t>projector projects the computer's desktop onto the board's surface where users control the computer using a </a:t>
            </a:r>
            <a:r>
              <a:rPr lang="en-US" sz="2000" dirty="0">
                <a:solidFill>
                  <a:srgbClr val="FF0000"/>
                </a:solidFill>
              </a:rPr>
              <a:t>pen</a:t>
            </a:r>
            <a:r>
              <a:rPr lang="en-US" sz="2000" dirty="0"/>
              <a:t>, </a:t>
            </a:r>
            <a:r>
              <a:rPr lang="en-US" sz="2000" dirty="0">
                <a:solidFill>
                  <a:srgbClr val="FF0000"/>
                </a:solidFill>
              </a:rPr>
              <a:t>finger</a:t>
            </a:r>
            <a:r>
              <a:rPr lang="en-US" sz="2000" dirty="0"/>
              <a:t>, </a:t>
            </a:r>
            <a:r>
              <a:rPr lang="en-US" sz="2000" dirty="0">
                <a:solidFill>
                  <a:srgbClr val="FF0000"/>
                </a:solidFill>
              </a:rPr>
              <a:t>stylus</a:t>
            </a:r>
            <a:r>
              <a:rPr lang="en-US" sz="2000" dirty="0"/>
              <a:t>, or </a:t>
            </a:r>
            <a:r>
              <a:rPr lang="en-US" sz="2000" dirty="0">
                <a:solidFill>
                  <a:srgbClr val="FF0000"/>
                </a:solidFill>
              </a:rPr>
              <a:t>other </a:t>
            </a:r>
            <a:r>
              <a:rPr lang="en-US" sz="2000" dirty="0" smtClean="0">
                <a:solidFill>
                  <a:srgbClr val="FF0000"/>
                </a:solidFill>
              </a:rPr>
              <a:t>device</a:t>
            </a:r>
            <a:r>
              <a:rPr lang="en-US" sz="2000" dirty="0" smtClean="0"/>
              <a:t>. </a:t>
            </a:r>
            <a:endParaRPr lang="sl-SI" sz="2000" dirty="0" smtClean="0"/>
          </a:p>
          <a:p>
            <a:pPr lvl="1"/>
            <a:endParaRPr lang="en-US" sz="2000" dirty="0" smtClean="0"/>
          </a:p>
          <a:p>
            <a:r>
              <a:rPr lang="sl-SI" sz="2400" dirty="0" smtClean="0"/>
              <a:t>C</a:t>
            </a:r>
            <a:r>
              <a:rPr lang="en-US" sz="2400" dirty="0" smtClean="0"/>
              <a:t>an </a:t>
            </a:r>
            <a:r>
              <a:rPr lang="en-US" sz="2400" dirty="0"/>
              <a:t>be adapted for use with a wide range of subjects and ages.</a:t>
            </a:r>
            <a:endParaRPr lang="sl-SI" sz="2400" dirty="0"/>
          </a:p>
          <a:p>
            <a:pPr lvl="1"/>
            <a:r>
              <a:rPr lang="en-GB" sz="2000" dirty="0"/>
              <a:t>classrooms, </a:t>
            </a:r>
            <a:endParaRPr lang="sl-SI" sz="2000" dirty="0"/>
          </a:p>
          <a:p>
            <a:pPr lvl="1"/>
            <a:r>
              <a:rPr lang="en-GB" sz="2000" dirty="0"/>
              <a:t>corporate board rooms and work groups, </a:t>
            </a:r>
            <a:endParaRPr lang="sl-SI" sz="2000" dirty="0"/>
          </a:p>
          <a:p>
            <a:pPr lvl="1"/>
            <a:r>
              <a:rPr lang="en-GB" sz="2000" dirty="0"/>
              <a:t>training rooms, </a:t>
            </a:r>
            <a:endParaRPr lang="sl-SI" sz="2000" dirty="0"/>
          </a:p>
          <a:p>
            <a:pPr lvl="1"/>
            <a:r>
              <a:rPr lang="en-GB" sz="2000" dirty="0"/>
              <a:t>etc.</a:t>
            </a:r>
            <a:endParaRPr lang="sl-SI" sz="2000" dirty="0"/>
          </a:p>
          <a:p>
            <a:endParaRPr lang="en-US" sz="2400" dirty="0" smtClean="0"/>
          </a:p>
          <a:p>
            <a:r>
              <a:rPr lang="en-US" sz="2400" dirty="0" smtClean="0"/>
              <a:t>Functions </a:t>
            </a:r>
            <a:r>
              <a:rPr lang="en-US" sz="2400" dirty="0"/>
              <a:t>of a regular board </a:t>
            </a:r>
            <a:r>
              <a:rPr lang="en-US" sz="2400" dirty="0" smtClean="0"/>
              <a:t>+ </a:t>
            </a:r>
            <a:r>
              <a:rPr lang="en-US" sz="2400" dirty="0" smtClean="0"/>
              <a:t>additional </a:t>
            </a:r>
            <a:r>
              <a:rPr lang="en-US" sz="2400" dirty="0"/>
              <a:t>unique functionalities </a:t>
            </a:r>
            <a:r>
              <a:rPr lang="en-US" sz="2400" dirty="0" smtClean="0"/>
              <a:t>that </a:t>
            </a:r>
            <a:r>
              <a:rPr lang="en-US" sz="2400" dirty="0"/>
              <a:t>enable </a:t>
            </a:r>
            <a:r>
              <a:rPr lang="en-US" sz="2400" b="1" dirty="0">
                <a:solidFill>
                  <a:srgbClr val="FF0000"/>
                </a:solidFill>
              </a:rPr>
              <a:t>interactive</a:t>
            </a:r>
            <a:r>
              <a:rPr lang="en-US" sz="2400" dirty="0">
                <a:solidFill>
                  <a:srgbClr val="FF0000"/>
                </a:solidFill>
              </a:rPr>
              <a:t> </a:t>
            </a:r>
            <a:r>
              <a:rPr lang="en-US" sz="2400" b="1" dirty="0">
                <a:solidFill>
                  <a:srgbClr val="FF0000"/>
                </a:solidFill>
              </a:rPr>
              <a:t>learning</a:t>
            </a:r>
            <a:r>
              <a:rPr lang="sl-SI" sz="2400" b="1" dirty="0">
                <a:solidFill>
                  <a:srgbClr val="FF0000"/>
                </a:solidFill>
              </a:rPr>
              <a:t> &amp; </a:t>
            </a:r>
            <a:r>
              <a:rPr lang="en-US" sz="2400" b="1" dirty="0">
                <a:solidFill>
                  <a:srgbClr val="FF0000"/>
                </a:solidFill>
              </a:rPr>
              <a:t>teaching </a:t>
            </a:r>
            <a:endParaRPr lang="sl-SI" sz="2400" b="1" dirty="0">
              <a:solidFill>
                <a:srgbClr val="FF0000"/>
              </a:solidFill>
            </a:endParaRPr>
          </a:p>
          <a:p>
            <a:pPr lvl="1"/>
            <a:r>
              <a:rPr lang="en-US" sz="2000" dirty="0"/>
              <a:t>Drag</a:t>
            </a:r>
            <a:r>
              <a:rPr lang="sl-SI" sz="2000" dirty="0"/>
              <a:t>&amp;</a:t>
            </a:r>
            <a:r>
              <a:rPr lang="en-US" sz="2000" dirty="0" smtClean="0"/>
              <a:t>Drop, highlighting, animation, etc.</a:t>
            </a:r>
            <a:endParaRPr lang="en-US" sz="2000" dirty="0"/>
          </a:p>
        </p:txBody>
      </p:sp>
      <p:pic>
        <p:nvPicPr>
          <p:cNvPr id="6" name="Slika 11"/>
          <p:cNvPicPr>
            <a:picLocks noChangeAspect="1"/>
          </p:cNvPicPr>
          <p:nvPr/>
        </p:nvPicPr>
        <p:blipFill>
          <a:blip r:embed="rId4"/>
          <a:stretch>
            <a:fillRect/>
          </a:stretch>
        </p:blipFill>
        <p:spPr>
          <a:xfrm>
            <a:off x="6372200" y="5085184"/>
            <a:ext cx="2397999" cy="1618557"/>
          </a:xfrm>
          <a:prstGeom prst="rect">
            <a:avLst/>
          </a:prstGeom>
        </p:spPr>
      </p:pic>
      <p:pic>
        <p:nvPicPr>
          <p:cNvPr id="7" name="Slika 12"/>
          <p:cNvPicPr>
            <a:picLocks noChangeAspect="1"/>
          </p:cNvPicPr>
          <p:nvPr/>
        </p:nvPicPr>
        <p:blipFill>
          <a:blip r:embed="rId5"/>
          <a:stretch>
            <a:fillRect/>
          </a:stretch>
        </p:blipFill>
        <p:spPr>
          <a:xfrm>
            <a:off x="6372200" y="3356992"/>
            <a:ext cx="2376421" cy="1587449"/>
          </a:xfrm>
          <a:prstGeom prst="rect">
            <a:avLst/>
          </a:prstGeom>
        </p:spPr>
      </p:pic>
    </p:spTree>
    <p:extLst>
      <p:ext uri="{BB962C8B-B14F-4D97-AF65-F5344CB8AC3E}">
        <p14:creationId xmlns:p14="http://schemas.microsoft.com/office/powerpoint/2010/main" val="27856237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lstStyle/>
          <a:p>
            <a:r>
              <a:rPr lang="sl-SI" dirty="0"/>
              <a:t>Some conclusions (UTAUT)</a:t>
            </a:r>
          </a:p>
        </p:txBody>
      </p:sp>
      <p:sp>
        <p:nvSpPr>
          <p:cNvPr id="3" name="Content Placeholder 2"/>
          <p:cNvSpPr>
            <a:spLocks noGrp="1"/>
          </p:cNvSpPr>
          <p:nvPr>
            <p:ph idx="1"/>
          </p:nvPr>
        </p:nvSpPr>
        <p:spPr>
          <a:xfrm>
            <a:off x="3563888" y="1124745"/>
            <a:ext cx="5328592" cy="2376264"/>
          </a:xfrm>
        </p:spPr>
        <p:txBody>
          <a:bodyPr>
            <a:normAutofit/>
          </a:bodyPr>
          <a:lstStyle/>
          <a:p>
            <a:r>
              <a:rPr lang="en-GB" sz="2000" dirty="0"/>
              <a:t>Teachers generally do not use </a:t>
            </a:r>
            <a:r>
              <a:rPr lang="en-GB" sz="2000" dirty="0" err="1"/>
              <a:t>iWB</a:t>
            </a:r>
            <a:r>
              <a:rPr lang="en-GB" sz="2000" dirty="0"/>
              <a:t> because this was something that a particular person would expect them to do. </a:t>
            </a:r>
            <a:endParaRPr lang="en-GB" sz="2000" dirty="0" smtClean="0"/>
          </a:p>
          <a:p>
            <a:r>
              <a:rPr lang="en-GB" sz="2000" dirty="0" smtClean="0"/>
              <a:t>However, they get motivated by the school management</a:t>
            </a:r>
          </a:p>
        </p:txBody>
      </p:sp>
      <p:sp>
        <p:nvSpPr>
          <p:cNvPr id="9" name="Content Placeholder 2"/>
          <p:cNvSpPr txBox="1">
            <a:spLocks/>
          </p:cNvSpPr>
          <p:nvPr/>
        </p:nvSpPr>
        <p:spPr>
          <a:xfrm>
            <a:off x="3563888" y="3789040"/>
            <a:ext cx="5256584" cy="2304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smtClean="0"/>
              <a:t>25% think they </a:t>
            </a:r>
            <a:r>
              <a:rPr lang="en-GB" sz="2000" b="1" dirty="0" smtClean="0">
                <a:solidFill>
                  <a:srgbClr val="FF0000"/>
                </a:solidFill>
              </a:rPr>
              <a:t>don’t have all </a:t>
            </a:r>
            <a:r>
              <a:rPr lang="en-GB" sz="2000" b="1" dirty="0">
                <a:solidFill>
                  <a:srgbClr val="FF0000"/>
                </a:solidFill>
              </a:rPr>
              <a:t>the resources </a:t>
            </a:r>
            <a:r>
              <a:rPr lang="en-GB" sz="2000" dirty="0"/>
              <a:t>they need to use </a:t>
            </a:r>
            <a:r>
              <a:rPr lang="en-GB" sz="2000" dirty="0" err="1" smtClean="0"/>
              <a:t>iWB</a:t>
            </a:r>
            <a:r>
              <a:rPr lang="en-GB" sz="2000" dirty="0" smtClean="0"/>
              <a:t> effectively. </a:t>
            </a:r>
          </a:p>
          <a:p>
            <a:r>
              <a:rPr lang="en-GB" sz="2000" dirty="0" smtClean="0"/>
              <a:t>Similar results were related to the knowledge needed for effective </a:t>
            </a:r>
            <a:r>
              <a:rPr lang="en-GB" sz="2000" dirty="0"/>
              <a:t>use </a:t>
            </a:r>
            <a:r>
              <a:rPr lang="en-GB" sz="2000" dirty="0" smtClean="0"/>
              <a:t>of </a:t>
            </a:r>
            <a:r>
              <a:rPr lang="en-GB" sz="2000" dirty="0" err="1" smtClean="0"/>
              <a:t>iWB</a:t>
            </a:r>
            <a:r>
              <a:rPr lang="en-GB" sz="2000" dirty="0" smtClean="0"/>
              <a:t>. </a:t>
            </a:r>
          </a:p>
        </p:txBody>
      </p:sp>
      <p:graphicFrame>
        <p:nvGraphicFramePr>
          <p:cNvPr id="7" name="Grafikon 9"/>
          <p:cNvGraphicFramePr>
            <a:graphicFrameLocks/>
          </p:cNvGraphicFramePr>
          <p:nvPr>
            <p:extLst>
              <p:ext uri="{D42A27DB-BD31-4B8C-83A1-F6EECF244321}">
                <p14:modId xmlns:p14="http://schemas.microsoft.com/office/powerpoint/2010/main" val="1919912942"/>
              </p:ext>
            </p:extLst>
          </p:nvPr>
        </p:nvGraphicFramePr>
        <p:xfrm>
          <a:off x="251520" y="1196752"/>
          <a:ext cx="3126295" cy="187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ikon 8"/>
          <p:cNvGraphicFramePr>
            <a:graphicFrameLocks/>
          </p:cNvGraphicFramePr>
          <p:nvPr>
            <p:extLst>
              <p:ext uri="{D42A27DB-BD31-4B8C-83A1-F6EECF244321}">
                <p14:modId xmlns:p14="http://schemas.microsoft.com/office/powerpoint/2010/main" val="1604583865"/>
              </p:ext>
            </p:extLst>
          </p:nvPr>
        </p:nvGraphicFramePr>
        <p:xfrm>
          <a:off x="251520" y="3789040"/>
          <a:ext cx="3096344" cy="18578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90219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lstStyle/>
          <a:p>
            <a:r>
              <a:rPr lang="sl-SI" dirty="0"/>
              <a:t>Some conclusions </a:t>
            </a:r>
            <a:r>
              <a:rPr lang="sl-SI" dirty="0" smtClean="0"/>
              <a:t>(Behavioral)</a:t>
            </a:r>
            <a:endParaRPr lang="sl-SI" dirty="0"/>
          </a:p>
        </p:txBody>
      </p:sp>
      <p:sp>
        <p:nvSpPr>
          <p:cNvPr id="3" name="Content Placeholder 2"/>
          <p:cNvSpPr>
            <a:spLocks noGrp="1"/>
          </p:cNvSpPr>
          <p:nvPr>
            <p:ph idx="1"/>
          </p:nvPr>
        </p:nvSpPr>
        <p:spPr>
          <a:xfrm>
            <a:off x="3491880" y="836712"/>
            <a:ext cx="5256584" cy="5832648"/>
          </a:xfrm>
        </p:spPr>
        <p:txBody>
          <a:bodyPr>
            <a:normAutofit/>
          </a:bodyPr>
          <a:lstStyle/>
          <a:p>
            <a:r>
              <a:rPr lang="sl-SI" sz="2000" dirty="0"/>
              <a:t>A</a:t>
            </a:r>
            <a:r>
              <a:rPr lang="en-US" sz="2000" dirty="0"/>
              <a:t> positive attitude towards the use of </a:t>
            </a:r>
            <a:r>
              <a:rPr lang="sl-SI" sz="2000" dirty="0"/>
              <a:t>iWB was observed</a:t>
            </a:r>
            <a:r>
              <a:rPr lang="en-US" sz="2000" dirty="0"/>
              <a:t>. </a:t>
            </a:r>
            <a:endParaRPr lang="en-US" sz="2000" dirty="0" smtClean="0"/>
          </a:p>
          <a:p>
            <a:pPr lvl="1"/>
            <a:r>
              <a:rPr lang="en-US" sz="1600" dirty="0" smtClean="0"/>
              <a:t>91% </a:t>
            </a:r>
            <a:r>
              <a:rPr lang="en-US" sz="1600" dirty="0"/>
              <a:t>believe that the use of </a:t>
            </a:r>
            <a:r>
              <a:rPr lang="en-US" sz="1600" dirty="0" err="1"/>
              <a:t>i</a:t>
            </a:r>
            <a:r>
              <a:rPr lang="en-US" sz="1600" dirty="0"/>
              <a:t>-table </a:t>
            </a:r>
            <a:r>
              <a:rPr lang="sl-SI" sz="1600" dirty="0"/>
              <a:t>is </a:t>
            </a:r>
            <a:r>
              <a:rPr lang="en-US" sz="1600" dirty="0"/>
              <a:t>a good </a:t>
            </a:r>
            <a:r>
              <a:rPr lang="en-US" sz="1600" dirty="0" smtClean="0"/>
              <a:t>idea</a:t>
            </a:r>
          </a:p>
          <a:p>
            <a:pPr lvl="1"/>
            <a:r>
              <a:rPr lang="sl-SI" sz="1600" dirty="0"/>
              <a:t>T</a:t>
            </a:r>
            <a:r>
              <a:rPr lang="sl-SI" sz="1600" dirty="0" smtClean="0"/>
              <a:t>he </a:t>
            </a:r>
            <a:r>
              <a:rPr lang="sl-SI" sz="1600" dirty="0"/>
              <a:t>use of iWB can make </a:t>
            </a:r>
            <a:r>
              <a:rPr lang="en-US" sz="1600" dirty="0"/>
              <a:t>teaching more interesting (88%) and entertain</a:t>
            </a:r>
            <a:r>
              <a:rPr lang="sl-SI" sz="1600" dirty="0"/>
              <a:t>ing</a:t>
            </a:r>
            <a:r>
              <a:rPr lang="en-US" sz="1600" dirty="0"/>
              <a:t> (78%). </a:t>
            </a:r>
            <a:endParaRPr lang="en-US" sz="1600" dirty="0" smtClean="0"/>
          </a:p>
          <a:p>
            <a:endParaRPr lang="en-US" sz="2000" dirty="0" smtClean="0"/>
          </a:p>
          <a:p>
            <a:r>
              <a:rPr lang="en-US" sz="2000" dirty="0"/>
              <a:t>&gt;90% of teachers think that they </a:t>
            </a:r>
            <a:r>
              <a:rPr lang="sl-SI" sz="2000" dirty="0"/>
              <a:t>are going to continue using the iWB </a:t>
            </a:r>
            <a:r>
              <a:rPr lang="en-US" sz="2000" dirty="0"/>
              <a:t>in </a:t>
            </a:r>
            <a:r>
              <a:rPr lang="sl-SI" sz="2000" dirty="0"/>
              <a:t>next </a:t>
            </a:r>
            <a:r>
              <a:rPr lang="en-US" sz="2000" dirty="0"/>
              <a:t>months.</a:t>
            </a:r>
          </a:p>
          <a:p>
            <a:endParaRPr lang="en-US" sz="2000" dirty="0" smtClean="0"/>
          </a:p>
          <a:p>
            <a:endParaRPr lang="en-US" sz="2000" dirty="0"/>
          </a:p>
          <a:p>
            <a:endParaRPr lang="en-US" sz="2000" dirty="0" smtClean="0"/>
          </a:p>
          <a:p>
            <a:endParaRPr lang="en-US" sz="2000" dirty="0"/>
          </a:p>
          <a:p>
            <a:r>
              <a:rPr lang="en-US" sz="2000" dirty="0" smtClean="0"/>
              <a:t>&gt;66% </a:t>
            </a:r>
            <a:r>
              <a:rPr lang="sl-SI" sz="2000" dirty="0" smtClean="0"/>
              <a:t>are </a:t>
            </a:r>
            <a:r>
              <a:rPr lang="sl-SI" sz="2000" dirty="0"/>
              <a:t>using the iWB </a:t>
            </a:r>
            <a:r>
              <a:rPr lang="en-US" sz="2000" dirty="0"/>
              <a:t>for the preparation of learning content, </a:t>
            </a:r>
            <a:r>
              <a:rPr lang="sl-SI" sz="2000" dirty="0" smtClean="0"/>
              <a:t>and</a:t>
            </a:r>
          </a:p>
          <a:p>
            <a:r>
              <a:rPr lang="sl-SI" sz="2000" dirty="0" smtClean="0"/>
              <a:t>&gt;</a:t>
            </a:r>
            <a:r>
              <a:rPr lang="en-US" sz="2000" dirty="0" smtClean="0"/>
              <a:t>90</a:t>
            </a:r>
            <a:r>
              <a:rPr lang="en-US" sz="2000" dirty="0"/>
              <a:t>% </a:t>
            </a:r>
            <a:r>
              <a:rPr lang="sl-SI" sz="2000" dirty="0"/>
              <a:t>are using it </a:t>
            </a:r>
            <a:r>
              <a:rPr lang="en-US" sz="2000" dirty="0"/>
              <a:t>in the teaching process.</a:t>
            </a:r>
            <a:endParaRPr lang="sl-SI" sz="2000" dirty="0"/>
          </a:p>
          <a:p>
            <a:endParaRPr lang="en-US" sz="2000" dirty="0" smtClean="0"/>
          </a:p>
        </p:txBody>
      </p:sp>
      <p:sp>
        <p:nvSpPr>
          <p:cNvPr id="9" name="Content Placeholder 2"/>
          <p:cNvSpPr txBox="1">
            <a:spLocks/>
          </p:cNvSpPr>
          <p:nvPr/>
        </p:nvSpPr>
        <p:spPr>
          <a:xfrm>
            <a:off x="3851920" y="3861048"/>
            <a:ext cx="4834880"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dirty="0"/>
          </a:p>
        </p:txBody>
      </p:sp>
      <p:graphicFrame>
        <p:nvGraphicFramePr>
          <p:cNvPr id="8" name="Grafikon 11"/>
          <p:cNvGraphicFramePr>
            <a:graphicFrameLocks/>
          </p:cNvGraphicFramePr>
          <p:nvPr>
            <p:extLst>
              <p:ext uri="{D42A27DB-BD31-4B8C-83A1-F6EECF244321}">
                <p14:modId xmlns:p14="http://schemas.microsoft.com/office/powerpoint/2010/main" val="2180354672"/>
              </p:ext>
            </p:extLst>
          </p:nvPr>
        </p:nvGraphicFramePr>
        <p:xfrm>
          <a:off x="251520" y="836712"/>
          <a:ext cx="3096344" cy="187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fikon 12"/>
          <p:cNvGraphicFramePr>
            <a:graphicFrameLocks/>
          </p:cNvGraphicFramePr>
          <p:nvPr>
            <p:extLst>
              <p:ext uri="{D42A27DB-BD31-4B8C-83A1-F6EECF244321}">
                <p14:modId xmlns:p14="http://schemas.microsoft.com/office/powerpoint/2010/main" val="4292200852"/>
              </p:ext>
            </p:extLst>
          </p:nvPr>
        </p:nvGraphicFramePr>
        <p:xfrm>
          <a:off x="251520" y="2852936"/>
          <a:ext cx="3096344" cy="18578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fikon 10"/>
          <p:cNvGraphicFramePr>
            <a:graphicFrameLocks/>
          </p:cNvGraphicFramePr>
          <p:nvPr>
            <p:extLst>
              <p:ext uri="{D42A27DB-BD31-4B8C-83A1-F6EECF244321}">
                <p14:modId xmlns:p14="http://schemas.microsoft.com/office/powerpoint/2010/main" val="746177678"/>
              </p:ext>
            </p:extLst>
          </p:nvPr>
        </p:nvGraphicFramePr>
        <p:xfrm>
          <a:off x="251520" y="4739544"/>
          <a:ext cx="3096344" cy="18578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420971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lstStyle/>
          <a:p>
            <a:r>
              <a:rPr lang="sl-SI" dirty="0"/>
              <a:t>Some conclusions </a:t>
            </a:r>
            <a:r>
              <a:rPr lang="sl-SI" dirty="0" smtClean="0"/>
              <a:t>(User Factors)</a:t>
            </a:r>
            <a:endParaRPr lang="sl-SI" dirty="0"/>
          </a:p>
        </p:txBody>
      </p:sp>
      <p:sp>
        <p:nvSpPr>
          <p:cNvPr id="3" name="Content Placeholder 2"/>
          <p:cNvSpPr>
            <a:spLocks noGrp="1"/>
          </p:cNvSpPr>
          <p:nvPr>
            <p:ph idx="1"/>
          </p:nvPr>
        </p:nvSpPr>
        <p:spPr>
          <a:xfrm>
            <a:off x="3563888" y="836712"/>
            <a:ext cx="5256584" cy="6021288"/>
          </a:xfrm>
        </p:spPr>
        <p:txBody>
          <a:bodyPr>
            <a:normAutofit/>
          </a:bodyPr>
          <a:lstStyle/>
          <a:p>
            <a:r>
              <a:rPr lang="en-GB" sz="2000" dirty="0" smtClean="0"/>
              <a:t>&gt;50% believe </a:t>
            </a:r>
            <a:r>
              <a:rPr lang="en-GB" sz="2000" dirty="0"/>
              <a:t>that they are able to independently complete any task using the </a:t>
            </a:r>
            <a:r>
              <a:rPr lang="en-GB" sz="2000" dirty="0" err="1"/>
              <a:t>iWB</a:t>
            </a:r>
            <a:r>
              <a:rPr lang="en-GB" sz="2000" dirty="0"/>
              <a:t>. </a:t>
            </a:r>
            <a:endParaRPr lang="en-GB" sz="2000" dirty="0" smtClean="0"/>
          </a:p>
          <a:p>
            <a:pPr lvl="1"/>
            <a:r>
              <a:rPr lang="en-GB" sz="1600" dirty="0" smtClean="0"/>
              <a:t>Though</a:t>
            </a:r>
            <a:r>
              <a:rPr lang="en-GB" sz="1600" dirty="0"/>
              <a:t>, </a:t>
            </a:r>
            <a:r>
              <a:rPr lang="en-GB" sz="1600" dirty="0" smtClean="0">
                <a:solidFill>
                  <a:srgbClr val="FF0000"/>
                </a:solidFill>
              </a:rPr>
              <a:t>25% </a:t>
            </a:r>
            <a:r>
              <a:rPr lang="en-GB" sz="1600" dirty="0">
                <a:solidFill>
                  <a:srgbClr val="FF0000"/>
                </a:solidFill>
              </a:rPr>
              <a:t>of the teachers felt that they are not able to complete all tasks</a:t>
            </a:r>
            <a:r>
              <a:rPr lang="en-GB" sz="1600" dirty="0" smtClean="0"/>
              <a:t>.</a:t>
            </a:r>
            <a:endParaRPr lang="en-GB" sz="1600" dirty="0"/>
          </a:p>
          <a:p>
            <a:endParaRPr lang="en-GB" sz="2000" dirty="0" smtClean="0"/>
          </a:p>
          <a:p>
            <a:r>
              <a:rPr lang="en-GB" sz="2000" dirty="0" smtClean="0"/>
              <a:t>&gt;25% respondents </a:t>
            </a:r>
            <a:r>
              <a:rPr lang="en-GB" sz="2000" dirty="0"/>
              <a:t>considered </a:t>
            </a:r>
            <a:r>
              <a:rPr lang="en-GB" sz="2000" dirty="0" smtClean="0"/>
              <a:t>them to be </a:t>
            </a:r>
            <a:r>
              <a:rPr lang="en-GB" sz="2000" dirty="0"/>
              <a:t>among the first who want to test new </a:t>
            </a:r>
            <a:r>
              <a:rPr lang="en-GB" sz="2000" dirty="0" smtClean="0"/>
              <a:t>technologies </a:t>
            </a:r>
          </a:p>
          <a:p>
            <a:pPr lvl="1"/>
            <a:r>
              <a:rPr lang="en-GB" sz="1600" dirty="0" smtClean="0"/>
              <a:t>they </a:t>
            </a:r>
            <a:r>
              <a:rPr lang="en-GB" sz="1600" dirty="0"/>
              <a:t>love to experiment with new technologies</a:t>
            </a:r>
            <a:r>
              <a:rPr lang="en-GB" sz="1600" dirty="0" smtClean="0"/>
              <a:t>.</a:t>
            </a:r>
            <a:endParaRPr lang="en-GB" sz="1600" dirty="0"/>
          </a:p>
          <a:p>
            <a:endParaRPr lang="en-GB" sz="2000" dirty="0" smtClean="0"/>
          </a:p>
          <a:p>
            <a:endParaRPr lang="en-GB" sz="2000" dirty="0" smtClean="0"/>
          </a:p>
          <a:p>
            <a:r>
              <a:rPr lang="en-GB" sz="2000" dirty="0" smtClean="0"/>
              <a:t>Teachers </a:t>
            </a:r>
            <a:r>
              <a:rPr lang="en-GB" sz="2000" dirty="0"/>
              <a:t>are generally highly motivated in the use of </a:t>
            </a:r>
            <a:r>
              <a:rPr lang="en-GB" sz="2000" dirty="0" err="1"/>
              <a:t>iWB</a:t>
            </a:r>
            <a:r>
              <a:rPr lang="en-GB" sz="2000" dirty="0"/>
              <a:t>, </a:t>
            </a:r>
            <a:endParaRPr lang="en-GB" sz="2000" dirty="0" smtClean="0"/>
          </a:p>
          <a:p>
            <a:pPr lvl="1"/>
            <a:r>
              <a:rPr lang="en-GB" sz="1600" dirty="0" smtClean="0"/>
              <a:t>77% </a:t>
            </a:r>
            <a:r>
              <a:rPr lang="en-GB" sz="1600" dirty="0"/>
              <a:t>using the </a:t>
            </a:r>
            <a:r>
              <a:rPr lang="en-GB" sz="1600" dirty="0" err="1"/>
              <a:t>iWB</a:t>
            </a:r>
            <a:r>
              <a:rPr lang="en-GB" sz="1600" dirty="0"/>
              <a:t> on the basis of the personal choice and, because it is an interesting activity (82%). </a:t>
            </a:r>
            <a:endParaRPr lang="en-GB" sz="1600" dirty="0" smtClean="0"/>
          </a:p>
          <a:p>
            <a:pPr lvl="1"/>
            <a:r>
              <a:rPr lang="en-GB" sz="1600" dirty="0" smtClean="0"/>
              <a:t>Teachers </a:t>
            </a:r>
            <a:r>
              <a:rPr lang="en-GB" sz="1600" dirty="0"/>
              <a:t>are also excited using the </a:t>
            </a:r>
            <a:r>
              <a:rPr lang="en-GB" sz="1600" dirty="0" err="1"/>
              <a:t>iWB</a:t>
            </a:r>
            <a:r>
              <a:rPr lang="en-GB" sz="1600" dirty="0"/>
              <a:t> (77%), and feel good when using it. </a:t>
            </a:r>
          </a:p>
        </p:txBody>
      </p:sp>
      <p:sp>
        <p:nvSpPr>
          <p:cNvPr id="9" name="Content Placeholder 2"/>
          <p:cNvSpPr txBox="1">
            <a:spLocks/>
          </p:cNvSpPr>
          <p:nvPr/>
        </p:nvSpPr>
        <p:spPr>
          <a:xfrm>
            <a:off x="3851920" y="3861048"/>
            <a:ext cx="4834880"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dirty="0"/>
          </a:p>
        </p:txBody>
      </p:sp>
      <p:graphicFrame>
        <p:nvGraphicFramePr>
          <p:cNvPr id="10" name="Grafikon 3"/>
          <p:cNvGraphicFramePr>
            <a:graphicFrameLocks/>
          </p:cNvGraphicFramePr>
          <p:nvPr>
            <p:extLst>
              <p:ext uri="{D42A27DB-BD31-4B8C-83A1-F6EECF244321}">
                <p14:modId xmlns:p14="http://schemas.microsoft.com/office/powerpoint/2010/main" val="1905306459"/>
              </p:ext>
            </p:extLst>
          </p:nvPr>
        </p:nvGraphicFramePr>
        <p:xfrm>
          <a:off x="247727" y="807909"/>
          <a:ext cx="3168352" cy="19362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fikon 4"/>
          <p:cNvGraphicFramePr>
            <a:graphicFrameLocks/>
          </p:cNvGraphicFramePr>
          <p:nvPr>
            <p:extLst>
              <p:ext uri="{D42A27DB-BD31-4B8C-83A1-F6EECF244321}">
                <p14:modId xmlns:p14="http://schemas.microsoft.com/office/powerpoint/2010/main" val="3623013021"/>
              </p:ext>
            </p:extLst>
          </p:nvPr>
        </p:nvGraphicFramePr>
        <p:xfrm>
          <a:off x="247727" y="2824133"/>
          <a:ext cx="3172145" cy="19032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fikon 5"/>
          <p:cNvGraphicFramePr>
            <a:graphicFrameLocks/>
          </p:cNvGraphicFramePr>
          <p:nvPr>
            <p:extLst>
              <p:ext uri="{D42A27DB-BD31-4B8C-83A1-F6EECF244321}">
                <p14:modId xmlns:p14="http://schemas.microsoft.com/office/powerpoint/2010/main" val="2195598081"/>
              </p:ext>
            </p:extLst>
          </p:nvPr>
        </p:nvGraphicFramePr>
        <p:xfrm>
          <a:off x="247727" y="4768349"/>
          <a:ext cx="3168352" cy="19010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839540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lstStyle/>
          <a:p>
            <a:r>
              <a:rPr lang="sl-SI" dirty="0"/>
              <a:t>Some conclusions </a:t>
            </a:r>
            <a:r>
              <a:rPr lang="sl-SI" dirty="0" smtClean="0"/>
              <a:t>(Quality Factors)</a:t>
            </a:r>
            <a:endParaRPr lang="sl-SI" dirty="0"/>
          </a:p>
        </p:txBody>
      </p:sp>
      <p:sp>
        <p:nvSpPr>
          <p:cNvPr id="3" name="Content Placeholder 2"/>
          <p:cNvSpPr>
            <a:spLocks noGrp="1"/>
          </p:cNvSpPr>
          <p:nvPr>
            <p:ph idx="1"/>
          </p:nvPr>
        </p:nvSpPr>
        <p:spPr>
          <a:xfrm>
            <a:off x="3131840" y="764704"/>
            <a:ext cx="5688632" cy="5688631"/>
          </a:xfrm>
        </p:spPr>
        <p:txBody>
          <a:bodyPr>
            <a:noAutofit/>
          </a:bodyPr>
          <a:lstStyle/>
          <a:p>
            <a:r>
              <a:rPr lang="en-GB" sz="2000" dirty="0" smtClean="0"/>
              <a:t>&gt;50% agree </a:t>
            </a:r>
            <a:r>
              <a:rPr lang="en-GB" sz="2000" dirty="0"/>
              <a:t>that </a:t>
            </a:r>
            <a:r>
              <a:rPr lang="en-GB" sz="2000" dirty="0" err="1"/>
              <a:t>iWBs</a:t>
            </a:r>
            <a:r>
              <a:rPr lang="en-GB" sz="2000" dirty="0"/>
              <a:t> are providing a high-quality user </a:t>
            </a:r>
            <a:r>
              <a:rPr lang="en-GB" sz="2000" dirty="0" smtClean="0"/>
              <a:t>interface</a:t>
            </a:r>
          </a:p>
          <a:p>
            <a:pPr lvl="1"/>
            <a:r>
              <a:rPr lang="en-GB" sz="1600" dirty="0" smtClean="0"/>
              <a:t>easy </a:t>
            </a:r>
            <a:r>
              <a:rPr lang="en-GB" sz="1600" dirty="0"/>
              <a:t>navigation (62%), </a:t>
            </a:r>
            <a:r>
              <a:rPr lang="en-GB" sz="1600" dirty="0" smtClean="0"/>
              <a:t>well organized </a:t>
            </a:r>
            <a:r>
              <a:rPr lang="en-GB" sz="1600" dirty="0"/>
              <a:t>user interface </a:t>
            </a:r>
            <a:r>
              <a:rPr lang="en-GB" sz="1600" dirty="0" smtClean="0"/>
              <a:t>(</a:t>
            </a:r>
            <a:r>
              <a:rPr lang="en-GB" sz="1600" dirty="0"/>
              <a:t>59%</a:t>
            </a:r>
            <a:r>
              <a:rPr lang="en-GB" sz="1600" dirty="0" smtClean="0"/>
              <a:t>)</a:t>
            </a:r>
            <a:endParaRPr lang="en-GB" sz="2000" dirty="0" smtClean="0"/>
          </a:p>
          <a:p>
            <a:r>
              <a:rPr lang="en-GB" sz="2000" dirty="0" smtClean="0"/>
              <a:t>Using </a:t>
            </a:r>
            <a:r>
              <a:rPr lang="en-GB" sz="2000" dirty="0" err="1"/>
              <a:t>iWB</a:t>
            </a:r>
            <a:r>
              <a:rPr lang="en-GB" sz="2000" dirty="0"/>
              <a:t> is not causing compatibility issues with existing content and devices. </a:t>
            </a:r>
            <a:endParaRPr lang="en-GB" sz="2000" dirty="0" smtClean="0"/>
          </a:p>
          <a:p>
            <a:pPr lvl="1"/>
            <a:r>
              <a:rPr lang="en-GB" sz="1600" dirty="0" smtClean="0"/>
              <a:t>&gt;66% </a:t>
            </a:r>
            <a:r>
              <a:rPr lang="en-GB" sz="1600" dirty="0"/>
              <a:t>of the teachers felt that the </a:t>
            </a:r>
            <a:r>
              <a:rPr lang="en-GB" sz="1600" dirty="0" err="1"/>
              <a:t>iWB</a:t>
            </a:r>
            <a:r>
              <a:rPr lang="en-GB" sz="1600" dirty="0"/>
              <a:t> is compatible </a:t>
            </a:r>
            <a:r>
              <a:rPr lang="en-GB" sz="1600" dirty="0" smtClean="0"/>
              <a:t>with existing-already prepared content. </a:t>
            </a:r>
            <a:endParaRPr lang="en-GB" sz="2000" dirty="0" smtClean="0"/>
          </a:p>
          <a:p>
            <a:r>
              <a:rPr lang="en-GB" sz="2000" dirty="0" smtClean="0"/>
              <a:t>Users </a:t>
            </a:r>
            <a:r>
              <a:rPr lang="en-GB" sz="2000" dirty="0"/>
              <a:t>of </a:t>
            </a:r>
            <a:r>
              <a:rPr lang="en-GB" sz="2000" dirty="0" err="1"/>
              <a:t>iWBs</a:t>
            </a:r>
            <a:r>
              <a:rPr lang="en-GB" sz="2000" dirty="0"/>
              <a:t> share the opinion that the </a:t>
            </a:r>
            <a:r>
              <a:rPr lang="en-GB" sz="2000" dirty="0" err="1"/>
              <a:t>iWB</a:t>
            </a:r>
            <a:r>
              <a:rPr lang="en-GB" sz="2000" dirty="0"/>
              <a:t> is user friendly (77%), and safe (79%). </a:t>
            </a:r>
          </a:p>
          <a:p>
            <a:endParaRPr lang="en-GB" sz="2000" dirty="0" smtClean="0"/>
          </a:p>
          <a:p>
            <a:r>
              <a:rPr lang="en-GB" sz="2000" dirty="0" smtClean="0"/>
              <a:t>As </a:t>
            </a:r>
            <a:r>
              <a:rPr lang="en-GB" sz="2000" dirty="0"/>
              <a:t>for reliability, the views of end-users shared. </a:t>
            </a:r>
            <a:endParaRPr lang="en-GB" sz="2000" dirty="0" smtClean="0"/>
          </a:p>
          <a:p>
            <a:pPr lvl="1"/>
            <a:r>
              <a:rPr lang="en-GB" sz="1600" dirty="0" smtClean="0">
                <a:solidFill>
                  <a:srgbClr val="FF0000"/>
                </a:solidFill>
              </a:rPr>
              <a:t>33</a:t>
            </a:r>
            <a:r>
              <a:rPr lang="en-GB" sz="1600" dirty="0" smtClean="0">
                <a:solidFill>
                  <a:srgbClr val="FF0000"/>
                </a:solidFill>
              </a:rPr>
              <a:t>% have </a:t>
            </a:r>
            <a:r>
              <a:rPr lang="en-GB" sz="1600" dirty="0">
                <a:solidFill>
                  <a:srgbClr val="FF0000"/>
                </a:solidFill>
              </a:rPr>
              <a:t>had experienced unexpected working behaviour. </a:t>
            </a:r>
            <a:endParaRPr lang="en-GB" sz="1600" dirty="0" smtClean="0">
              <a:solidFill>
                <a:srgbClr val="FF0000"/>
              </a:solidFill>
            </a:endParaRPr>
          </a:p>
          <a:p>
            <a:pPr lvl="1"/>
            <a:r>
              <a:rPr lang="en-GB" sz="1600" dirty="0" smtClean="0">
                <a:solidFill>
                  <a:srgbClr val="FF0000"/>
                </a:solidFill>
              </a:rPr>
              <a:t>25% also disagree </a:t>
            </a:r>
            <a:r>
              <a:rPr lang="en-GB" sz="1600" dirty="0">
                <a:solidFill>
                  <a:srgbClr val="FF0000"/>
                </a:solidFill>
              </a:rPr>
              <a:t>with the argument that the </a:t>
            </a:r>
            <a:r>
              <a:rPr lang="en-GB" sz="1600" dirty="0" err="1">
                <a:solidFill>
                  <a:srgbClr val="FF0000"/>
                </a:solidFill>
              </a:rPr>
              <a:t>iWB</a:t>
            </a:r>
            <a:r>
              <a:rPr lang="en-GB" sz="1600" dirty="0">
                <a:solidFill>
                  <a:srgbClr val="FF0000"/>
                </a:solidFill>
              </a:rPr>
              <a:t> </a:t>
            </a:r>
            <a:r>
              <a:rPr lang="en-GB" sz="1600" dirty="0" smtClean="0">
                <a:solidFill>
                  <a:srgbClr val="FF0000"/>
                </a:solidFill>
              </a:rPr>
              <a:t>is </a:t>
            </a:r>
            <a:r>
              <a:rPr lang="en-GB" sz="1600" dirty="0" smtClean="0">
                <a:solidFill>
                  <a:srgbClr val="FF0000"/>
                </a:solidFill>
              </a:rPr>
              <a:t>working </a:t>
            </a:r>
            <a:r>
              <a:rPr lang="en-GB" sz="1600" dirty="0">
                <a:solidFill>
                  <a:srgbClr val="FF0000"/>
                </a:solidFill>
              </a:rPr>
              <a:t>reliably</a:t>
            </a:r>
            <a:r>
              <a:rPr lang="en-GB" sz="1600" dirty="0" smtClean="0">
                <a:solidFill>
                  <a:srgbClr val="FF0000"/>
                </a:solidFill>
              </a:rPr>
              <a:t>.</a:t>
            </a:r>
            <a:endParaRPr lang="en-GB" sz="2000" dirty="0">
              <a:solidFill>
                <a:srgbClr val="FF0000"/>
              </a:solidFill>
            </a:endParaRPr>
          </a:p>
          <a:p>
            <a:pPr marL="0" indent="0">
              <a:buNone/>
            </a:pPr>
            <a:endParaRPr lang="en-GB" sz="2000" dirty="0"/>
          </a:p>
        </p:txBody>
      </p:sp>
      <p:sp>
        <p:nvSpPr>
          <p:cNvPr id="9" name="Content Placeholder 2"/>
          <p:cNvSpPr txBox="1">
            <a:spLocks/>
          </p:cNvSpPr>
          <p:nvPr/>
        </p:nvSpPr>
        <p:spPr>
          <a:xfrm>
            <a:off x="3851920" y="3861048"/>
            <a:ext cx="4834880"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dirty="0"/>
          </a:p>
        </p:txBody>
      </p:sp>
      <p:grpSp>
        <p:nvGrpSpPr>
          <p:cNvPr id="4" name="Group 3"/>
          <p:cNvGrpSpPr/>
          <p:nvPr/>
        </p:nvGrpSpPr>
        <p:grpSpPr>
          <a:xfrm>
            <a:off x="179512" y="836712"/>
            <a:ext cx="2808312" cy="5688632"/>
            <a:chOff x="179512" y="836712"/>
            <a:chExt cx="2808312" cy="5112568"/>
          </a:xfrm>
        </p:grpSpPr>
        <p:graphicFrame>
          <p:nvGraphicFramePr>
            <p:cNvPr id="8" name="Grafikon 3"/>
            <p:cNvGraphicFramePr>
              <a:graphicFrameLocks/>
            </p:cNvGraphicFramePr>
            <p:nvPr>
              <p:extLst>
                <p:ext uri="{D42A27DB-BD31-4B8C-83A1-F6EECF244321}">
                  <p14:modId xmlns:p14="http://schemas.microsoft.com/office/powerpoint/2010/main" val="3114639742"/>
                </p:ext>
              </p:extLst>
            </p:nvPr>
          </p:nvGraphicFramePr>
          <p:xfrm>
            <a:off x="179512" y="836712"/>
            <a:ext cx="2736304" cy="1512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fikon 4"/>
            <p:cNvGraphicFramePr>
              <a:graphicFrameLocks/>
            </p:cNvGraphicFramePr>
            <p:nvPr>
              <p:extLst>
                <p:ext uri="{D42A27DB-BD31-4B8C-83A1-F6EECF244321}">
                  <p14:modId xmlns:p14="http://schemas.microsoft.com/office/powerpoint/2010/main" val="1031284054"/>
                </p:ext>
              </p:extLst>
            </p:nvPr>
          </p:nvGraphicFramePr>
          <p:xfrm>
            <a:off x="195218" y="2470281"/>
            <a:ext cx="2755676" cy="17508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ikon 6"/>
            <p:cNvGraphicFramePr>
              <a:graphicFrameLocks/>
            </p:cNvGraphicFramePr>
            <p:nvPr>
              <p:extLst>
                <p:ext uri="{D42A27DB-BD31-4B8C-83A1-F6EECF244321}">
                  <p14:modId xmlns:p14="http://schemas.microsoft.com/office/powerpoint/2010/main" val="908274379"/>
                </p:ext>
              </p:extLst>
            </p:nvPr>
          </p:nvGraphicFramePr>
          <p:xfrm>
            <a:off x="179512" y="4293096"/>
            <a:ext cx="2808312" cy="1656184"/>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8795241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normAutofit/>
          </a:bodyPr>
          <a:lstStyle/>
          <a:p>
            <a:r>
              <a:rPr lang="sl-SI" sz="3600" dirty="0"/>
              <a:t>Some conclusions </a:t>
            </a:r>
            <a:r>
              <a:rPr lang="sl-SI" sz="3600" dirty="0" smtClean="0"/>
              <a:t>(Organizational Factors)</a:t>
            </a:r>
            <a:endParaRPr lang="sl-SI" sz="3600" dirty="0"/>
          </a:p>
        </p:txBody>
      </p:sp>
      <p:sp>
        <p:nvSpPr>
          <p:cNvPr id="3" name="Content Placeholder 2"/>
          <p:cNvSpPr>
            <a:spLocks noGrp="1"/>
          </p:cNvSpPr>
          <p:nvPr>
            <p:ph idx="1"/>
          </p:nvPr>
        </p:nvSpPr>
        <p:spPr>
          <a:xfrm>
            <a:off x="3275856" y="836713"/>
            <a:ext cx="5410944" cy="5688631"/>
          </a:xfrm>
        </p:spPr>
        <p:txBody>
          <a:bodyPr>
            <a:noAutofit/>
          </a:bodyPr>
          <a:lstStyle/>
          <a:p>
            <a:r>
              <a:rPr lang="en-GB" sz="2000" dirty="0" smtClean="0"/>
              <a:t>Majority agree </a:t>
            </a:r>
            <a:r>
              <a:rPr lang="en-GB" sz="2000" dirty="0"/>
              <a:t>that the </a:t>
            </a:r>
            <a:r>
              <a:rPr lang="en-GB" sz="2000" dirty="0" err="1"/>
              <a:t>iWB</a:t>
            </a:r>
            <a:r>
              <a:rPr lang="en-GB" sz="2000" dirty="0"/>
              <a:t> is an important and good tool that can be used for teaching </a:t>
            </a:r>
            <a:r>
              <a:rPr lang="en-GB" sz="2000" dirty="0" smtClean="0"/>
              <a:t>purposes, and that they </a:t>
            </a:r>
            <a:r>
              <a:rPr lang="en-GB" sz="2000" dirty="0"/>
              <a:t>need </a:t>
            </a:r>
            <a:r>
              <a:rPr lang="en-GB" sz="2000" dirty="0" err="1"/>
              <a:t>iWB</a:t>
            </a:r>
            <a:r>
              <a:rPr lang="en-GB" sz="2000" dirty="0"/>
              <a:t> in their pedagogical work.</a:t>
            </a:r>
          </a:p>
          <a:p>
            <a:pPr marL="0" indent="0">
              <a:buNone/>
            </a:pPr>
            <a:endParaRPr lang="en-GB" sz="2000" dirty="0" smtClean="0"/>
          </a:p>
          <a:p>
            <a:r>
              <a:rPr lang="en-GB" sz="2000" b="1" dirty="0" smtClean="0">
                <a:solidFill>
                  <a:srgbClr val="FF0000"/>
                </a:solidFill>
              </a:rPr>
              <a:t>Although</a:t>
            </a:r>
            <a:r>
              <a:rPr lang="en-GB" sz="2000" b="1" dirty="0" smtClean="0">
                <a:solidFill>
                  <a:srgbClr val="FF0000"/>
                </a:solidFill>
              </a:rPr>
              <a:t>, 20% </a:t>
            </a:r>
            <a:r>
              <a:rPr lang="en-GB" sz="2000" b="1" dirty="0">
                <a:solidFill>
                  <a:srgbClr val="FF0000"/>
                </a:solidFill>
              </a:rPr>
              <a:t>of respondents think that the school management is not motivating teachers to use </a:t>
            </a:r>
            <a:r>
              <a:rPr lang="en-GB" sz="2000" b="1" dirty="0" err="1">
                <a:solidFill>
                  <a:srgbClr val="FF0000"/>
                </a:solidFill>
              </a:rPr>
              <a:t>iWB</a:t>
            </a:r>
            <a:r>
              <a:rPr lang="en-GB" sz="2000" b="1" dirty="0" smtClean="0">
                <a:solidFill>
                  <a:srgbClr val="FF0000"/>
                </a:solidFill>
              </a:rPr>
              <a:t>.</a:t>
            </a:r>
          </a:p>
          <a:p>
            <a:pPr lvl="1"/>
            <a:r>
              <a:rPr lang="en-GB" sz="1600" dirty="0"/>
              <a:t>The schools, in most cases, support the use of </a:t>
            </a:r>
            <a:r>
              <a:rPr lang="en-GB" sz="1600" dirty="0" err="1"/>
              <a:t>iWB</a:t>
            </a:r>
            <a:r>
              <a:rPr lang="en-GB" sz="1600" dirty="0"/>
              <a:t>. </a:t>
            </a:r>
            <a:endParaRPr lang="en-GB" sz="2000" b="1" dirty="0">
              <a:solidFill>
                <a:srgbClr val="FF0000"/>
              </a:solidFill>
            </a:endParaRPr>
          </a:p>
          <a:p>
            <a:pPr marL="0" indent="0">
              <a:buNone/>
            </a:pPr>
            <a:endParaRPr lang="en-GB" sz="2000" dirty="0" smtClean="0"/>
          </a:p>
          <a:p>
            <a:pPr marL="342900" lvl="1" indent="-342900">
              <a:buFont typeface="Arial" panose="020B0604020202020204" pitchFamily="34" charset="0"/>
              <a:buChar char="•"/>
            </a:pPr>
            <a:endParaRPr lang="en-GB" sz="2000" b="1" dirty="0" smtClean="0">
              <a:solidFill>
                <a:srgbClr val="FF0000"/>
              </a:solidFill>
            </a:endParaRPr>
          </a:p>
          <a:p>
            <a:pPr marL="342900" lvl="1" indent="-342900">
              <a:buFont typeface="Arial" panose="020B0604020202020204" pitchFamily="34" charset="0"/>
              <a:buChar char="•"/>
            </a:pPr>
            <a:r>
              <a:rPr lang="en-GB" sz="2000" b="1" dirty="0" smtClean="0">
                <a:solidFill>
                  <a:srgbClr val="FF0000"/>
                </a:solidFill>
              </a:rPr>
              <a:t>Almost </a:t>
            </a:r>
            <a:r>
              <a:rPr lang="en-GB" sz="2000" b="1" dirty="0">
                <a:solidFill>
                  <a:srgbClr val="FF0000"/>
                </a:solidFill>
              </a:rPr>
              <a:t>50% believe that they have received insufficient education and that the school does not provide regular training on the use of </a:t>
            </a:r>
            <a:r>
              <a:rPr lang="en-GB" sz="2000" b="1" dirty="0" err="1">
                <a:solidFill>
                  <a:srgbClr val="FF0000"/>
                </a:solidFill>
              </a:rPr>
              <a:t>iWB</a:t>
            </a:r>
            <a:r>
              <a:rPr lang="en-GB" sz="2000" b="1" dirty="0" smtClean="0">
                <a:solidFill>
                  <a:srgbClr val="FF0000"/>
                </a:solidFill>
              </a:rPr>
              <a:t>.</a:t>
            </a:r>
            <a:endParaRPr lang="en-GB" sz="1600" b="1" dirty="0">
              <a:solidFill>
                <a:srgbClr val="FF0000"/>
              </a:solidFill>
            </a:endParaRPr>
          </a:p>
        </p:txBody>
      </p:sp>
      <p:sp>
        <p:nvSpPr>
          <p:cNvPr id="9" name="Content Placeholder 2"/>
          <p:cNvSpPr txBox="1">
            <a:spLocks/>
          </p:cNvSpPr>
          <p:nvPr/>
        </p:nvSpPr>
        <p:spPr>
          <a:xfrm>
            <a:off x="3851920" y="3861048"/>
            <a:ext cx="4834880"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dirty="0"/>
          </a:p>
        </p:txBody>
      </p:sp>
      <p:graphicFrame>
        <p:nvGraphicFramePr>
          <p:cNvPr id="10" name="Grafikon 4"/>
          <p:cNvGraphicFramePr>
            <a:graphicFrameLocks/>
          </p:cNvGraphicFramePr>
          <p:nvPr>
            <p:extLst>
              <p:ext uri="{D42A27DB-BD31-4B8C-83A1-F6EECF244321}">
                <p14:modId xmlns:p14="http://schemas.microsoft.com/office/powerpoint/2010/main" val="4129356527"/>
              </p:ext>
            </p:extLst>
          </p:nvPr>
        </p:nvGraphicFramePr>
        <p:xfrm>
          <a:off x="251520" y="836712"/>
          <a:ext cx="2880319" cy="16561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fikon 6"/>
          <p:cNvGraphicFramePr>
            <a:graphicFrameLocks/>
          </p:cNvGraphicFramePr>
          <p:nvPr>
            <p:extLst>
              <p:ext uri="{D42A27DB-BD31-4B8C-83A1-F6EECF244321}">
                <p14:modId xmlns:p14="http://schemas.microsoft.com/office/powerpoint/2010/main" val="258796085"/>
              </p:ext>
            </p:extLst>
          </p:nvPr>
        </p:nvGraphicFramePr>
        <p:xfrm>
          <a:off x="251520" y="2564905"/>
          <a:ext cx="2880320" cy="180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afikon 7"/>
          <p:cNvGraphicFramePr>
            <a:graphicFrameLocks/>
          </p:cNvGraphicFramePr>
          <p:nvPr>
            <p:extLst>
              <p:ext uri="{D42A27DB-BD31-4B8C-83A1-F6EECF244321}">
                <p14:modId xmlns:p14="http://schemas.microsoft.com/office/powerpoint/2010/main" val="151281391"/>
              </p:ext>
            </p:extLst>
          </p:nvPr>
        </p:nvGraphicFramePr>
        <p:xfrm>
          <a:off x="251520" y="4509121"/>
          <a:ext cx="2880320" cy="17281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40664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normAutofit/>
          </a:bodyPr>
          <a:lstStyle/>
          <a:p>
            <a:r>
              <a:rPr lang="sl-SI" sz="3600" dirty="0"/>
              <a:t>Some conclusions </a:t>
            </a:r>
            <a:r>
              <a:rPr lang="sl-SI" sz="3600" dirty="0" smtClean="0"/>
              <a:t>(Pedagogical Factors)</a:t>
            </a:r>
            <a:endParaRPr lang="sl-SI" sz="3600" dirty="0"/>
          </a:p>
        </p:txBody>
      </p:sp>
      <p:sp>
        <p:nvSpPr>
          <p:cNvPr id="3" name="Content Placeholder 2"/>
          <p:cNvSpPr>
            <a:spLocks noGrp="1"/>
          </p:cNvSpPr>
          <p:nvPr>
            <p:ph idx="1"/>
          </p:nvPr>
        </p:nvSpPr>
        <p:spPr>
          <a:xfrm>
            <a:off x="3275856" y="908720"/>
            <a:ext cx="5410944" cy="5688631"/>
          </a:xfrm>
        </p:spPr>
        <p:txBody>
          <a:bodyPr>
            <a:normAutofit/>
          </a:bodyPr>
          <a:lstStyle/>
          <a:p>
            <a:r>
              <a:rPr lang="en-GB" sz="2000" dirty="0" smtClean="0"/>
              <a:t>Most </a:t>
            </a:r>
            <a:r>
              <a:rPr lang="en-GB" sz="2000" dirty="0"/>
              <a:t>teachers (77%) are satisfied with the teaching impact and user experience when using </a:t>
            </a:r>
            <a:r>
              <a:rPr lang="en-GB" sz="2000" dirty="0" err="1"/>
              <a:t>iWB</a:t>
            </a:r>
            <a:r>
              <a:rPr lang="en-GB" sz="2000" dirty="0"/>
              <a:t>. </a:t>
            </a:r>
            <a:endParaRPr lang="en-GB" sz="2000" dirty="0" smtClean="0"/>
          </a:p>
          <a:p>
            <a:r>
              <a:rPr lang="en-GB" sz="2000" dirty="0" smtClean="0"/>
              <a:t>80</a:t>
            </a:r>
            <a:r>
              <a:rPr lang="en-GB" sz="2000" dirty="0"/>
              <a:t>% of teachers believe that they made the right decision regarding the use of </a:t>
            </a:r>
            <a:r>
              <a:rPr lang="en-GB" sz="2000" dirty="0" err="1"/>
              <a:t>iWB</a:t>
            </a:r>
            <a:r>
              <a:rPr lang="en-GB" sz="2000" dirty="0"/>
              <a:t>.</a:t>
            </a:r>
          </a:p>
          <a:p>
            <a:r>
              <a:rPr lang="en-GB" sz="2000" dirty="0" smtClean="0"/>
              <a:t>Most </a:t>
            </a:r>
            <a:r>
              <a:rPr lang="en-GB" sz="2000" dirty="0"/>
              <a:t>(90%) of teachers believe that the use of </a:t>
            </a:r>
            <a:r>
              <a:rPr lang="en-GB" sz="2000" dirty="0" err="1"/>
              <a:t>iWB</a:t>
            </a:r>
            <a:r>
              <a:rPr lang="en-GB" sz="2000" dirty="0"/>
              <a:t> can enrich the educational process and stimulate the curiosity of the students. </a:t>
            </a:r>
          </a:p>
          <a:p>
            <a:r>
              <a:rPr lang="en-GB" sz="2000" dirty="0"/>
              <a:t>Most teachers (80%) also believe that the </a:t>
            </a:r>
            <a:r>
              <a:rPr lang="en-GB" sz="2000" dirty="0" err="1"/>
              <a:t>iWB</a:t>
            </a:r>
            <a:r>
              <a:rPr lang="en-GB" sz="2000" dirty="0"/>
              <a:t> as a learning tool that allows new forms of interaction between teachers and students providing greater flexibility in teaching.</a:t>
            </a:r>
          </a:p>
          <a:p>
            <a:r>
              <a:rPr lang="en-GB" sz="2000" dirty="0" smtClean="0"/>
              <a:t>60% of teachers </a:t>
            </a:r>
            <a:r>
              <a:rPr lang="en-GB" sz="2000" dirty="0"/>
              <a:t>think that the use of </a:t>
            </a:r>
            <a:r>
              <a:rPr lang="en-GB" sz="2000" dirty="0" err="1"/>
              <a:t>iWB</a:t>
            </a:r>
            <a:r>
              <a:rPr lang="en-GB" sz="2000" dirty="0"/>
              <a:t> can increase the concentration of students‘ concentration, stimulate their creativity in pedagogical work and provide better responsiveness students. </a:t>
            </a:r>
          </a:p>
        </p:txBody>
      </p:sp>
      <p:sp>
        <p:nvSpPr>
          <p:cNvPr id="9" name="Content Placeholder 2"/>
          <p:cNvSpPr txBox="1">
            <a:spLocks/>
          </p:cNvSpPr>
          <p:nvPr/>
        </p:nvSpPr>
        <p:spPr>
          <a:xfrm>
            <a:off x="3851920" y="3861048"/>
            <a:ext cx="4834880"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dirty="0"/>
          </a:p>
        </p:txBody>
      </p:sp>
      <p:graphicFrame>
        <p:nvGraphicFramePr>
          <p:cNvPr id="8" name="Grafikon 3"/>
          <p:cNvGraphicFramePr>
            <a:graphicFrameLocks/>
          </p:cNvGraphicFramePr>
          <p:nvPr>
            <p:extLst>
              <p:ext uri="{D42A27DB-BD31-4B8C-83A1-F6EECF244321}">
                <p14:modId xmlns:p14="http://schemas.microsoft.com/office/powerpoint/2010/main" val="3191252559"/>
              </p:ext>
            </p:extLst>
          </p:nvPr>
        </p:nvGraphicFramePr>
        <p:xfrm>
          <a:off x="251520" y="980727"/>
          <a:ext cx="2880320" cy="2232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fikon 4"/>
          <p:cNvGraphicFramePr>
            <a:graphicFrameLocks/>
          </p:cNvGraphicFramePr>
          <p:nvPr>
            <p:extLst>
              <p:ext uri="{D42A27DB-BD31-4B8C-83A1-F6EECF244321}">
                <p14:modId xmlns:p14="http://schemas.microsoft.com/office/powerpoint/2010/main" val="3472464756"/>
              </p:ext>
            </p:extLst>
          </p:nvPr>
        </p:nvGraphicFramePr>
        <p:xfrm>
          <a:off x="251520" y="3356992"/>
          <a:ext cx="2880320" cy="2520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207806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What‘s</a:t>
            </a:r>
            <a:r>
              <a:rPr lang="sl-SI" dirty="0" smtClean="0"/>
              <a:t> </a:t>
            </a:r>
            <a:r>
              <a:rPr lang="sl-SI" dirty="0" err="1" smtClean="0"/>
              <a:t>next</a:t>
            </a:r>
            <a:endParaRPr lang="sl-SI" dirty="0"/>
          </a:p>
        </p:txBody>
      </p:sp>
      <p:sp>
        <p:nvSpPr>
          <p:cNvPr id="3" name="Označba mesta vsebine 2"/>
          <p:cNvSpPr>
            <a:spLocks noGrp="1"/>
          </p:cNvSpPr>
          <p:nvPr>
            <p:ph idx="1"/>
          </p:nvPr>
        </p:nvSpPr>
        <p:spPr>
          <a:xfrm>
            <a:off x="251520" y="1639341"/>
            <a:ext cx="4546848" cy="4958011"/>
          </a:xfrm>
        </p:spPr>
        <p:txBody>
          <a:bodyPr>
            <a:normAutofit/>
          </a:bodyPr>
          <a:lstStyle/>
          <a:p>
            <a:r>
              <a:rPr lang="en-GB" sz="2400" dirty="0" smtClean="0"/>
              <a:t>Promote the online community site</a:t>
            </a:r>
          </a:p>
          <a:p>
            <a:r>
              <a:rPr lang="en-GB" sz="2400" dirty="0" smtClean="0"/>
              <a:t>Get more data</a:t>
            </a:r>
          </a:p>
          <a:p>
            <a:r>
              <a:rPr lang="en-GB" sz="2400" dirty="0" smtClean="0"/>
              <a:t>Analyse causal effect sizes between constructs using SEM or similar statistical analysis method</a:t>
            </a:r>
          </a:p>
          <a:p>
            <a:r>
              <a:rPr lang="en-GB" sz="2400" dirty="0" smtClean="0"/>
              <a:t>Translate the questionnaire </a:t>
            </a:r>
          </a:p>
          <a:p>
            <a:r>
              <a:rPr lang="en-GB" sz="2400" dirty="0" smtClean="0"/>
              <a:t>Analyse the moderating effect sizes of factors like gender, age, experience, voluntariness of use, etc.</a:t>
            </a:r>
          </a:p>
          <a:p>
            <a:endParaRPr lang="en-GB" sz="24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046318"/>
            <a:ext cx="4788024" cy="33989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4734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9882" t="19843" r="1772" b="6299"/>
          <a:stretch>
            <a:fillRect/>
          </a:stretch>
        </p:blipFill>
        <p:spPr bwMode="auto">
          <a:xfrm>
            <a:off x="2571736" y="474392"/>
            <a:ext cx="3940038" cy="2321553"/>
          </a:xfrm>
          <a:prstGeom prst="rect">
            <a:avLst/>
          </a:prstGeom>
          <a:noFill/>
          <a:ln w="9525">
            <a:noFill/>
            <a:miter lim="800000"/>
            <a:headEnd/>
            <a:tailEnd/>
          </a:ln>
        </p:spPr>
      </p:pic>
      <p:pic>
        <p:nvPicPr>
          <p:cNvPr id="1066" name="Picture 42" descr="http://pridi-na-feri.si/uploads/images/Gallery/galerija/Image29.jpg"/>
          <p:cNvPicPr>
            <a:picLocks noChangeAspect="1" noChangeArrowheads="1"/>
          </p:cNvPicPr>
          <p:nvPr/>
        </p:nvPicPr>
        <p:blipFill>
          <a:blip r:embed="rId3" cstate="print"/>
          <a:srcRect/>
          <a:stretch>
            <a:fillRect/>
          </a:stretch>
        </p:blipFill>
        <p:spPr bwMode="auto">
          <a:xfrm>
            <a:off x="5857884" y="1034506"/>
            <a:ext cx="1320645" cy="1964345"/>
          </a:xfrm>
          <a:prstGeom prst="rect">
            <a:avLst/>
          </a:prstGeom>
          <a:noFill/>
          <a:ln w="19050">
            <a:solidFill>
              <a:schemeClr val="tx1"/>
            </a:solidFill>
          </a:ln>
        </p:spPr>
      </p:pic>
      <p:pic>
        <p:nvPicPr>
          <p:cNvPr id="1026" name="Picture 2" descr="http://photos-a.ak.fbcdn.net/hphotos-ak-snc3/hs146.snc3/17372_1318907206767_1053367791_978995_7979473_n.jpg">
            <a:hlinkClick r:id="rId4"/>
          </p:cNvPr>
          <p:cNvPicPr>
            <a:picLocks noChangeAspect="1" noChangeArrowheads="1"/>
          </p:cNvPicPr>
          <p:nvPr/>
        </p:nvPicPr>
        <p:blipFill>
          <a:blip r:embed="rId5" cstate="print"/>
          <a:srcRect/>
          <a:stretch>
            <a:fillRect/>
          </a:stretch>
        </p:blipFill>
        <p:spPr bwMode="auto">
          <a:xfrm>
            <a:off x="1928794" y="4129011"/>
            <a:ext cx="1571636" cy="1178728"/>
          </a:xfrm>
          <a:prstGeom prst="rect">
            <a:avLst/>
          </a:prstGeom>
          <a:noFill/>
          <a:ln w="19050">
            <a:solidFill>
              <a:schemeClr val="tx1"/>
            </a:solidFill>
          </a:ln>
        </p:spPr>
      </p:pic>
      <p:pic>
        <p:nvPicPr>
          <p:cNvPr id="1030" name="Picture 6" descr="http://photos-b.ak.fbcdn.net/hphotos-ak-snc3/hs126.snc3/17372_1318909846833_1053367791_979012_4505400_n.jpg">
            <a:hlinkClick r:id="rId4"/>
          </p:cNvPr>
          <p:cNvPicPr>
            <a:picLocks noChangeAspect="1" noChangeArrowheads="1"/>
          </p:cNvPicPr>
          <p:nvPr/>
        </p:nvPicPr>
        <p:blipFill>
          <a:blip r:embed="rId6" cstate="print"/>
          <a:srcRect/>
          <a:stretch>
            <a:fillRect/>
          </a:stretch>
        </p:blipFill>
        <p:spPr bwMode="auto">
          <a:xfrm>
            <a:off x="5072067" y="4129011"/>
            <a:ext cx="1571636" cy="1178727"/>
          </a:xfrm>
          <a:prstGeom prst="rect">
            <a:avLst/>
          </a:prstGeom>
          <a:noFill/>
        </p:spPr>
      </p:pic>
      <p:pic>
        <p:nvPicPr>
          <p:cNvPr id="1038" name="Picture 14" descr="http://photos-h.ak.fbcdn.net/photos-ak-snc1/v1966/236/6/1053367791/n1053367791_268728_9910.jpg">
            <a:hlinkClick r:id="rId7"/>
          </p:cNvPr>
          <p:cNvPicPr>
            <a:picLocks noChangeAspect="1" noChangeArrowheads="1"/>
          </p:cNvPicPr>
          <p:nvPr/>
        </p:nvPicPr>
        <p:blipFill>
          <a:blip r:embed="rId8" cstate="print"/>
          <a:srcRect/>
          <a:stretch>
            <a:fillRect/>
          </a:stretch>
        </p:blipFill>
        <p:spPr bwMode="auto">
          <a:xfrm>
            <a:off x="3500430" y="4129011"/>
            <a:ext cx="1571636" cy="1178728"/>
          </a:xfrm>
          <a:prstGeom prst="rect">
            <a:avLst/>
          </a:prstGeom>
          <a:noFill/>
          <a:ln w="19050">
            <a:solidFill>
              <a:schemeClr val="tx1"/>
            </a:solidFill>
          </a:ln>
        </p:spPr>
      </p:pic>
      <p:pic>
        <p:nvPicPr>
          <p:cNvPr id="1040" name="Picture 16" descr="http://www.portoroz.si/en/imagelib/large/piran%2Fpiranska_punta.jpg"/>
          <p:cNvPicPr>
            <a:picLocks noChangeAspect="1" noChangeArrowheads="1"/>
          </p:cNvPicPr>
          <p:nvPr/>
        </p:nvPicPr>
        <p:blipFill>
          <a:blip r:embed="rId9" cstate="print"/>
          <a:srcRect/>
          <a:stretch>
            <a:fillRect/>
          </a:stretch>
        </p:blipFill>
        <p:spPr bwMode="auto">
          <a:xfrm>
            <a:off x="3214678" y="3128879"/>
            <a:ext cx="1333509" cy="1000132"/>
          </a:xfrm>
          <a:prstGeom prst="rect">
            <a:avLst/>
          </a:prstGeom>
          <a:noFill/>
          <a:ln w="19050">
            <a:solidFill>
              <a:schemeClr val="tx1"/>
            </a:solidFill>
          </a:ln>
        </p:spPr>
      </p:pic>
      <p:pic>
        <p:nvPicPr>
          <p:cNvPr id="1042" name="Picture 18" descr="http://napoti.blog.siol.net/files/2008/11/cerkev-na-otoku-bled-slovenija-prava.jpg"/>
          <p:cNvPicPr>
            <a:picLocks noChangeAspect="1" noChangeArrowheads="1"/>
          </p:cNvPicPr>
          <p:nvPr/>
        </p:nvPicPr>
        <p:blipFill>
          <a:blip r:embed="rId10" cstate="print"/>
          <a:srcRect/>
          <a:stretch>
            <a:fillRect/>
          </a:stretch>
        </p:blipFill>
        <p:spPr bwMode="auto">
          <a:xfrm>
            <a:off x="4482877" y="3128880"/>
            <a:ext cx="1160693" cy="1000131"/>
          </a:xfrm>
          <a:prstGeom prst="rect">
            <a:avLst/>
          </a:prstGeom>
          <a:noFill/>
          <a:ln w="19050">
            <a:solidFill>
              <a:schemeClr val="tx1"/>
            </a:solidFill>
          </a:ln>
        </p:spPr>
      </p:pic>
      <p:pic>
        <p:nvPicPr>
          <p:cNvPr id="1044" name="Picture 20" descr="http://www.apartmentsbled.com/images/countryside/bled.jpg"/>
          <p:cNvPicPr>
            <a:picLocks noChangeAspect="1" noChangeArrowheads="1"/>
          </p:cNvPicPr>
          <p:nvPr/>
        </p:nvPicPr>
        <p:blipFill>
          <a:blip r:embed="rId11" cstate="print"/>
          <a:srcRect/>
          <a:stretch>
            <a:fillRect/>
          </a:stretch>
        </p:blipFill>
        <p:spPr bwMode="auto">
          <a:xfrm>
            <a:off x="428596" y="4129011"/>
            <a:ext cx="1500198" cy="1184538"/>
          </a:xfrm>
          <a:prstGeom prst="rect">
            <a:avLst/>
          </a:prstGeom>
          <a:noFill/>
          <a:ln w="19050">
            <a:solidFill>
              <a:schemeClr val="tx1"/>
            </a:solidFill>
          </a:ln>
        </p:spPr>
      </p:pic>
      <p:pic>
        <p:nvPicPr>
          <p:cNvPr id="1046" name="Picture 22" descr="http://www.plavica.si/galerija/dogodki/bohinj.jpg"/>
          <p:cNvPicPr>
            <a:picLocks noChangeAspect="1" noChangeArrowheads="1"/>
          </p:cNvPicPr>
          <p:nvPr/>
        </p:nvPicPr>
        <p:blipFill>
          <a:blip r:embed="rId12" cstate="print"/>
          <a:srcRect/>
          <a:stretch>
            <a:fillRect/>
          </a:stretch>
        </p:blipFill>
        <p:spPr bwMode="auto">
          <a:xfrm>
            <a:off x="7072330" y="3128879"/>
            <a:ext cx="1453204" cy="1000132"/>
          </a:xfrm>
          <a:prstGeom prst="rect">
            <a:avLst/>
          </a:prstGeom>
          <a:noFill/>
          <a:ln w="19050">
            <a:solidFill>
              <a:schemeClr val="tx1"/>
            </a:solidFill>
          </a:ln>
        </p:spPr>
      </p:pic>
      <p:pic>
        <p:nvPicPr>
          <p:cNvPr id="1048" name="Picture 24" descr="http://apohal.files.wordpress.com/2006/06/velika%20planina.jpg"/>
          <p:cNvPicPr>
            <a:picLocks noChangeAspect="1" noChangeArrowheads="1"/>
          </p:cNvPicPr>
          <p:nvPr/>
        </p:nvPicPr>
        <p:blipFill>
          <a:blip r:embed="rId13" cstate="print"/>
          <a:srcRect/>
          <a:stretch>
            <a:fillRect/>
          </a:stretch>
        </p:blipFill>
        <p:spPr bwMode="auto">
          <a:xfrm>
            <a:off x="5643570" y="3128879"/>
            <a:ext cx="1441113" cy="1000132"/>
          </a:xfrm>
          <a:prstGeom prst="rect">
            <a:avLst/>
          </a:prstGeom>
          <a:noFill/>
          <a:ln w="19050">
            <a:solidFill>
              <a:schemeClr val="tx1"/>
            </a:solidFill>
          </a:ln>
        </p:spPr>
      </p:pic>
      <p:pic>
        <p:nvPicPr>
          <p:cNvPr id="1050" name="Picture 26" descr="http://www.wikiwak.com/image/Burger+PostojnskaJama.jpg"/>
          <p:cNvPicPr>
            <a:picLocks noChangeAspect="1" noChangeArrowheads="1"/>
          </p:cNvPicPr>
          <p:nvPr/>
        </p:nvPicPr>
        <p:blipFill>
          <a:blip r:embed="rId14" cstate="print"/>
          <a:srcRect/>
          <a:stretch>
            <a:fillRect/>
          </a:stretch>
        </p:blipFill>
        <p:spPr bwMode="auto">
          <a:xfrm>
            <a:off x="6643701" y="4148059"/>
            <a:ext cx="1881173" cy="1181106"/>
          </a:xfrm>
          <a:prstGeom prst="rect">
            <a:avLst/>
          </a:prstGeom>
          <a:noFill/>
          <a:ln w="19050">
            <a:solidFill>
              <a:schemeClr val="tx1"/>
            </a:solidFill>
          </a:ln>
        </p:spPr>
      </p:pic>
      <p:pic>
        <p:nvPicPr>
          <p:cNvPr id="1052" name="Picture 28" descr="http://www.portoroz.si/imagelib/large/izleti%2Fizleti_iz_portoroza%2Fljubljana_grad.jpg"/>
          <p:cNvPicPr>
            <a:picLocks noChangeAspect="1" noChangeArrowheads="1"/>
          </p:cNvPicPr>
          <p:nvPr/>
        </p:nvPicPr>
        <p:blipFill>
          <a:blip r:embed="rId15" cstate="print"/>
          <a:srcRect/>
          <a:stretch>
            <a:fillRect/>
          </a:stretch>
        </p:blipFill>
        <p:spPr bwMode="auto">
          <a:xfrm>
            <a:off x="1928795" y="3128879"/>
            <a:ext cx="1285884" cy="1000132"/>
          </a:xfrm>
          <a:prstGeom prst="rect">
            <a:avLst/>
          </a:prstGeom>
          <a:noFill/>
          <a:ln w="19050">
            <a:solidFill>
              <a:schemeClr val="tx1"/>
            </a:solidFill>
          </a:ln>
        </p:spPr>
      </p:pic>
      <p:pic>
        <p:nvPicPr>
          <p:cNvPr id="1054" name="Picture 30" descr="http://www.happytours.eu/images/destinations/jeruzalem_001.jpg"/>
          <p:cNvPicPr>
            <a:picLocks noChangeAspect="1" noChangeArrowheads="1"/>
          </p:cNvPicPr>
          <p:nvPr/>
        </p:nvPicPr>
        <p:blipFill>
          <a:blip r:embed="rId16" cstate="print"/>
          <a:srcRect/>
          <a:stretch>
            <a:fillRect/>
          </a:stretch>
        </p:blipFill>
        <p:spPr bwMode="auto">
          <a:xfrm>
            <a:off x="428596" y="3128879"/>
            <a:ext cx="1507736" cy="1000132"/>
          </a:xfrm>
          <a:prstGeom prst="rect">
            <a:avLst/>
          </a:prstGeom>
          <a:noFill/>
          <a:ln w="19050">
            <a:solidFill>
              <a:schemeClr val="tx1"/>
            </a:solidFill>
          </a:ln>
        </p:spPr>
      </p:pic>
      <p:pic>
        <p:nvPicPr>
          <p:cNvPr id="1060" name="Picture 36" descr="slovenska reprezentanca"/>
          <p:cNvPicPr>
            <a:picLocks noChangeAspect="1" noChangeArrowheads="1"/>
          </p:cNvPicPr>
          <p:nvPr/>
        </p:nvPicPr>
        <p:blipFill>
          <a:blip r:embed="rId17" cstate="print"/>
          <a:srcRect/>
          <a:stretch>
            <a:fillRect/>
          </a:stretch>
        </p:blipFill>
        <p:spPr bwMode="auto">
          <a:xfrm>
            <a:off x="1643041" y="5322753"/>
            <a:ext cx="1780305" cy="1220693"/>
          </a:xfrm>
          <a:prstGeom prst="rect">
            <a:avLst/>
          </a:prstGeom>
          <a:noFill/>
          <a:ln w="19050">
            <a:solidFill>
              <a:schemeClr val="tx1"/>
            </a:solidFill>
          </a:ln>
        </p:spPr>
      </p:pic>
      <p:pic>
        <p:nvPicPr>
          <p:cNvPr id="1062" name="Picture 38" descr="http://www.nzs.si/resources/files/pic/galerije/_gwt3818.jpg"/>
          <p:cNvPicPr>
            <a:picLocks noChangeAspect="1" noChangeArrowheads="1"/>
          </p:cNvPicPr>
          <p:nvPr/>
        </p:nvPicPr>
        <p:blipFill>
          <a:blip r:embed="rId18" cstate="print"/>
          <a:srcRect/>
          <a:stretch>
            <a:fillRect/>
          </a:stretch>
        </p:blipFill>
        <p:spPr bwMode="auto">
          <a:xfrm>
            <a:off x="3416411" y="5322753"/>
            <a:ext cx="1832184" cy="1220693"/>
          </a:xfrm>
          <a:prstGeom prst="rect">
            <a:avLst/>
          </a:prstGeom>
          <a:noFill/>
          <a:ln w="19050">
            <a:solidFill>
              <a:schemeClr val="tx1"/>
            </a:solidFill>
          </a:ln>
        </p:spPr>
      </p:pic>
      <p:pic>
        <p:nvPicPr>
          <p:cNvPr id="1064" name="Picture 40" descr="http://www.nzs.si/resources/files/pic/galerije/_gwt3859.jpg"/>
          <p:cNvPicPr>
            <a:picLocks noChangeAspect="1" noChangeArrowheads="1"/>
          </p:cNvPicPr>
          <p:nvPr/>
        </p:nvPicPr>
        <p:blipFill>
          <a:blip r:embed="rId19" cstate="print"/>
          <a:srcRect/>
          <a:stretch>
            <a:fillRect/>
          </a:stretch>
        </p:blipFill>
        <p:spPr bwMode="auto">
          <a:xfrm>
            <a:off x="5135566" y="5322385"/>
            <a:ext cx="1836641" cy="1223662"/>
          </a:xfrm>
          <a:prstGeom prst="rect">
            <a:avLst/>
          </a:prstGeom>
          <a:noFill/>
          <a:ln w="19050">
            <a:solidFill>
              <a:schemeClr val="tx1"/>
            </a:solidFill>
          </a:ln>
        </p:spPr>
      </p:pic>
      <p:sp>
        <p:nvSpPr>
          <p:cNvPr id="29" name="TextBox 28"/>
          <p:cNvSpPr txBox="1"/>
          <p:nvPr/>
        </p:nvSpPr>
        <p:spPr>
          <a:xfrm>
            <a:off x="5643570" y="188640"/>
            <a:ext cx="2928959" cy="830997"/>
          </a:xfrm>
          <a:prstGeom prst="rect">
            <a:avLst/>
          </a:prstGeom>
          <a:noFill/>
        </p:spPr>
        <p:txBody>
          <a:bodyPr wrap="square" rtlCol="0">
            <a:spAutoFit/>
          </a:bodyPr>
          <a:lstStyle/>
          <a:p>
            <a:pPr algn="r"/>
            <a:r>
              <a:rPr lang="sl-SI" sz="1600" dirty="0" smtClean="0"/>
              <a:t>Faculty of </a:t>
            </a:r>
          </a:p>
          <a:p>
            <a:pPr algn="r"/>
            <a:r>
              <a:rPr lang="sl-SI" sz="1600" dirty="0" smtClean="0"/>
              <a:t>Electrical Engineering </a:t>
            </a:r>
          </a:p>
          <a:p>
            <a:pPr algn="r"/>
            <a:r>
              <a:rPr lang="sl-SI" sz="1600" dirty="0" smtClean="0"/>
              <a:t>and  Computer Science</a:t>
            </a:r>
          </a:p>
        </p:txBody>
      </p:sp>
      <p:pic>
        <p:nvPicPr>
          <p:cNvPr id="1068" name="Picture 44" descr="http://pridi-na-feri.si/uploads/images/Gallery/galerija/Image10.jpg"/>
          <p:cNvPicPr>
            <a:picLocks noChangeAspect="1" noChangeArrowheads="1"/>
          </p:cNvPicPr>
          <p:nvPr/>
        </p:nvPicPr>
        <p:blipFill>
          <a:blip r:embed="rId20" cstate="print"/>
          <a:srcRect/>
          <a:stretch>
            <a:fillRect/>
          </a:stretch>
        </p:blipFill>
        <p:spPr bwMode="auto">
          <a:xfrm>
            <a:off x="7196494" y="1033447"/>
            <a:ext cx="1304596" cy="1936044"/>
          </a:xfrm>
          <a:prstGeom prst="rect">
            <a:avLst/>
          </a:prstGeom>
          <a:noFill/>
          <a:ln w="19050">
            <a:solidFill>
              <a:schemeClr val="tx1"/>
            </a:solidFill>
          </a:ln>
        </p:spPr>
      </p:pic>
      <p:pic>
        <p:nvPicPr>
          <p:cNvPr id="1070" name="Picture 46" descr="http://events.ff.uni-mb.si/mbgrad2009/images/gallery/Small-Univerza_v_Mariboru1_Slovenia_Slovenija_Maribor_Pohorje_Marko_Petrej.jpg"/>
          <p:cNvPicPr>
            <a:picLocks noChangeAspect="1" noChangeArrowheads="1"/>
          </p:cNvPicPr>
          <p:nvPr/>
        </p:nvPicPr>
        <p:blipFill>
          <a:blip r:embed="rId21" cstate="print"/>
          <a:srcRect/>
          <a:stretch>
            <a:fillRect/>
          </a:stretch>
        </p:blipFill>
        <p:spPr bwMode="auto">
          <a:xfrm>
            <a:off x="428596" y="963068"/>
            <a:ext cx="2666979" cy="2000234"/>
          </a:xfrm>
          <a:prstGeom prst="rect">
            <a:avLst/>
          </a:prstGeom>
          <a:noFill/>
          <a:ln w="19050">
            <a:solidFill>
              <a:schemeClr val="tx1"/>
            </a:solidFill>
          </a:ln>
        </p:spPr>
      </p:pic>
      <p:sp>
        <p:nvSpPr>
          <p:cNvPr id="32" name="TextBox 31"/>
          <p:cNvSpPr txBox="1"/>
          <p:nvPr/>
        </p:nvSpPr>
        <p:spPr>
          <a:xfrm>
            <a:off x="357157" y="605878"/>
            <a:ext cx="2928959" cy="338554"/>
          </a:xfrm>
          <a:prstGeom prst="rect">
            <a:avLst/>
          </a:prstGeom>
          <a:noFill/>
        </p:spPr>
        <p:txBody>
          <a:bodyPr wrap="square" rtlCol="0">
            <a:spAutoFit/>
          </a:bodyPr>
          <a:lstStyle/>
          <a:p>
            <a:r>
              <a:rPr lang="sl-SI" sz="1600" dirty="0" smtClean="0"/>
              <a:t>University of Maribor</a:t>
            </a:r>
            <a:endParaRPr lang="sl-SI" sz="1600" dirty="0"/>
          </a:p>
        </p:txBody>
      </p:sp>
      <p:sp>
        <p:nvSpPr>
          <p:cNvPr id="33" name="Rectangle 32"/>
          <p:cNvSpPr/>
          <p:nvPr/>
        </p:nvSpPr>
        <p:spPr>
          <a:xfrm>
            <a:off x="-142908" y="2688970"/>
            <a:ext cx="9358378" cy="500066"/>
          </a:xfrm>
          <a:prstGeom prst="rect">
            <a:avLst/>
          </a:prstGeom>
          <a:solidFill>
            <a:schemeClr val="accent3"/>
          </a:solidFill>
          <a:effectLst>
            <a:glow rad="63500">
              <a:schemeClr val="accent1">
                <a:alpha val="45000"/>
                <a:satMod val="12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3200" b="1" dirty="0" smtClean="0"/>
              <a:t>I </a:t>
            </a:r>
            <a:r>
              <a:rPr lang="sl-SI" sz="3200" b="1" dirty="0" smtClean="0">
                <a:solidFill>
                  <a:schemeClr val="accent1">
                    <a:lumMod val="75000"/>
                  </a:schemeClr>
                </a:solidFill>
              </a:rPr>
              <a:t>FEEL</a:t>
            </a:r>
            <a:r>
              <a:rPr lang="sl-SI" sz="3200" b="1" dirty="0" smtClean="0"/>
              <a:t> S</a:t>
            </a:r>
            <a:r>
              <a:rPr lang="sl-SI" sz="3200" b="1" dirty="0" smtClean="0">
                <a:solidFill>
                  <a:schemeClr val="accent1">
                    <a:lumMod val="75000"/>
                  </a:schemeClr>
                </a:solidFill>
              </a:rPr>
              <a:t>LOVE</a:t>
            </a:r>
            <a:r>
              <a:rPr lang="sl-SI" sz="3200" b="1" dirty="0" smtClean="0"/>
              <a:t>NIA</a:t>
            </a:r>
            <a:endParaRPr lang="sl-SI" sz="3200" b="1" dirty="0"/>
          </a:p>
        </p:txBody>
      </p:sp>
      <p:pic>
        <p:nvPicPr>
          <p:cNvPr id="3" name="Picture 2" descr="http://www.zdruzenje-manager.si/storage/4709/Black%20Proteus%201%20-%20Rollin.jpg"/>
          <p:cNvPicPr>
            <a:picLocks noChangeAspect="1" noChangeArrowheads="1"/>
          </p:cNvPicPr>
          <p:nvPr/>
        </p:nvPicPr>
        <p:blipFill>
          <a:blip r:embed="rId22" cstate="print"/>
          <a:srcRect/>
          <a:stretch>
            <a:fillRect/>
          </a:stretch>
        </p:blipFill>
        <p:spPr bwMode="auto">
          <a:xfrm>
            <a:off x="6569089" y="5322650"/>
            <a:ext cx="1955173" cy="1222361"/>
          </a:xfrm>
          <a:prstGeom prst="rect">
            <a:avLst/>
          </a:prstGeom>
          <a:noFill/>
          <a:ln w="19050">
            <a:solidFill>
              <a:schemeClr val="tx1"/>
            </a:solidFill>
          </a:ln>
        </p:spPr>
      </p:pic>
      <p:pic>
        <p:nvPicPr>
          <p:cNvPr id="25" name="Picture 34" descr="http://2.bp.blogspot.com/_TdHArgxWKJ8/R4PJ7U9HI1I/AAAAAAAAAkc/66OPw5zk9zk/s320/lasko_pivo_zlatorog_large.jpg"/>
          <p:cNvPicPr>
            <a:picLocks noChangeAspect="1" noChangeArrowheads="1"/>
          </p:cNvPicPr>
          <p:nvPr/>
        </p:nvPicPr>
        <p:blipFill>
          <a:blip r:embed="rId23" cstate="print"/>
          <a:srcRect/>
          <a:stretch>
            <a:fillRect/>
          </a:stretch>
        </p:blipFill>
        <p:spPr bwMode="auto">
          <a:xfrm>
            <a:off x="428596" y="5322357"/>
            <a:ext cx="1233701" cy="1222400"/>
          </a:xfrm>
          <a:prstGeom prst="rect">
            <a:avLst/>
          </a:prstGeom>
          <a:noFill/>
          <a:ln w="19050">
            <a:solidFill>
              <a:schemeClr val="tx1"/>
            </a:solidFill>
          </a:ln>
        </p:spPr>
      </p:pic>
      <p:sp>
        <p:nvSpPr>
          <p:cNvPr id="2" name="Rectangle 1"/>
          <p:cNvSpPr/>
          <p:nvPr/>
        </p:nvSpPr>
        <p:spPr>
          <a:xfrm>
            <a:off x="2555776" y="44624"/>
            <a:ext cx="3964848" cy="461665"/>
          </a:xfrm>
          <a:prstGeom prst="rect">
            <a:avLst/>
          </a:prstGeom>
        </p:spPr>
        <p:txBody>
          <a:bodyPr wrap="none">
            <a:spAutoFit/>
          </a:bodyPr>
          <a:lstStyle/>
          <a:p>
            <a:pPr algn="ctr"/>
            <a:r>
              <a:rPr lang="en-US" sz="2400" b="1" dirty="0"/>
              <a:t>Thank you for your attention!</a:t>
            </a:r>
          </a:p>
        </p:txBody>
      </p:sp>
    </p:spTree>
    <p:extLst>
      <p:ext uri="{BB962C8B-B14F-4D97-AF65-F5344CB8AC3E}">
        <p14:creationId xmlns:p14="http://schemas.microsoft.com/office/powerpoint/2010/main" val="35194888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l"/>
            <a:r>
              <a:rPr lang="en-GB" dirty="0" err="1" smtClean="0"/>
              <a:t>iWB’s</a:t>
            </a:r>
            <a:r>
              <a:rPr lang="en-GB" dirty="0" smtClean="0"/>
              <a:t> benefits</a:t>
            </a:r>
            <a:endParaRPr lang="en-GB" dirty="0"/>
          </a:p>
        </p:txBody>
      </p:sp>
      <p:sp>
        <p:nvSpPr>
          <p:cNvPr id="3" name="Označba mesta vsebine 2"/>
          <p:cNvSpPr>
            <a:spLocks noGrp="1"/>
          </p:cNvSpPr>
          <p:nvPr>
            <p:ph idx="1"/>
          </p:nvPr>
        </p:nvSpPr>
        <p:spPr>
          <a:xfrm>
            <a:off x="457200" y="1268760"/>
            <a:ext cx="5698976" cy="5328592"/>
          </a:xfrm>
        </p:spPr>
        <p:txBody>
          <a:bodyPr>
            <a:noAutofit/>
          </a:bodyPr>
          <a:lstStyle/>
          <a:p>
            <a:r>
              <a:rPr lang="en-US" sz="2000" dirty="0" smtClean="0"/>
              <a:t>Traditional </a:t>
            </a:r>
            <a:r>
              <a:rPr lang="en-US" sz="2000" dirty="0"/>
              <a:t>classroom environment </a:t>
            </a:r>
            <a:r>
              <a:rPr lang="en-US" sz="2000" dirty="0" smtClean="0">
                <a:sym typeface="Wingdings"/>
              </a:rPr>
              <a:t></a:t>
            </a:r>
            <a:r>
              <a:rPr lang="en-US" sz="2000" dirty="0" smtClean="0"/>
              <a:t> </a:t>
            </a:r>
            <a:br>
              <a:rPr lang="en-US" sz="2000" dirty="0" smtClean="0"/>
            </a:br>
            <a:r>
              <a:rPr lang="en-US" sz="2000" b="1" dirty="0" smtClean="0">
                <a:solidFill>
                  <a:srgbClr val="FF0000"/>
                </a:solidFill>
              </a:rPr>
              <a:t>student</a:t>
            </a:r>
            <a:r>
              <a:rPr lang="en-US" sz="2000" b="1" dirty="0">
                <a:solidFill>
                  <a:srgbClr val="FF0000"/>
                </a:solidFill>
              </a:rPr>
              <a:t>-centered </a:t>
            </a:r>
            <a:r>
              <a:rPr lang="en-US" sz="2000" b="1" dirty="0" smtClean="0">
                <a:solidFill>
                  <a:srgbClr val="FF0000"/>
                </a:solidFill>
              </a:rPr>
              <a:t>interactive collaborative </a:t>
            </a:r>
            <a:r>
              <a:rPr lang="en-US" sz="2000" b="1" dirty="0" smtClean="0">
                <a:solidFill>
                  <a:srgbClr val="FF0000"/>
                </a:solidFill>
              </a:rPr>
              <a:t>environment</a:t>
            </a:r>
            <a:r>
              <a:rPr lang="en-US" sz="2000" dirty="0" smtClean="0"/>
              <a:t>:</a:t>
            </a:r>
            <a:endParaRPr lang="sl-SI" sz="2000" dirty="0" smtClean="0"/>
          </a:p>
          <a:p>
            <a:pPr lvl="1"/>
            <a:r>
              <a:rPr lang="sl-SI" sz="1800" dirty="0" smtClean="0"/>
              <a:t>I</a:t>
            </a:r>
            <a:r>
              <a:rPr lang="en-US" sz="1800" dirty="0" err="1" smtClean="0"/>
              <a:t>nteractive</a:t>
            </a:r>
            <a:r>
              <a:rPr lang="en-US" sz="1800" dirty="0" smtClean="0"/>
              <a:t> collaboration, lesson participation and problem solving, </a:t>
            </a:r>
          </a:p>
          <a:p>
            <a:pPr lvl="1"/>
            <a:r>
              <a:rPr lang="en-US" sz="1800" dirty="0" smtClean="0"/>
              <a:t>Idea-sharing, brainstorming, group discussion,</a:t>
            </a:r>
          </a:p>
          <a:p>
            <a:pPr lvl="1"/>
            <a:r>
              <a:rPr lang="en-US" sz="1800" dirty="0" smtClean="0"/>
              <a:t>Instant access to a vast electronic resources (</a:t>
            </a:r>
            <a:r>
              <a:rPr lang="en-US" sz="1800" dirty="0" err="1" smtClean="0"/>
              <a:t>eg</a:t>
            </a:r>
            <a:r>
              <a:rPr lang="en-US" sz="1800" dirty="0" smtClean="0"/>
              <a:t>. </a:t>
            </a:r>
            <a:r>
              <a:rPr lang="en-US" sz="1800" dirty="0"/>
              <a:t>m</a:t>
            </a:r>
            <a:r>
              <a:rPr lang="en-US" sz="1800" dirty="0" smtClean="0"/>
              <a:t>ultimedia lessons and presentations), </a:t>
            </a:r>
          </a:p>
          <a:p>
            <a:pPr lvl="1"/>
            <a:r>
              <a:rPr lang="en-US" sz="1800" dirty="0" smtClean="0"/>
              <a:t>Virtual field trips and show cases,</a:t>
            </a:r>
          </a:p>
          <a:p>
            <a:pPr lvl="1"/>
            <a:r>
              <a:rPr lang="en-US" sz="1800" dirty="0" smtClean="0"/>
              <a:t>Interactive games based learning,</a:t>
            </a:r>
          </a:p>
          <a:p>
            <a:pPr lvl="1"/>
            <a:r>
              <a:rPr lang="en-US" sz="1800" dirty="0" smtClean="0"/>
              <a:t>Ability to save and post content on the board,</a:t>
            </a:r>
          </a:p>
          <a:p>
            <a:pPr lvl="1"/>
            <a:r>
              <a:rPr lang="en-US" sz="1800" dirty="0" smtClean="0"/>
              <a:t>etc.</a:t>
            </a:r>
          </a:p>
          <a:p>
            <a:endParaRPr lang="sl-SI" sz="2000" dirty="0" smtClean="0"/>
          </a:p>
          <a:p>
            <a:r>
              <a:rPr lang="sl-SI" sz="2000" dirty="0" smtClean="0"/>
              <a:t>A colorful tool that can increase students‘ attention, motivation, participation and collaboration</a:t>
            </a:r>
            <a:endParaRPr lang="sl-SI" sz="2000" dirty="0"/>
          </a:p>
        </p:txBody>
      </p:sp>
      <p:pic>
        <p:nvPicPr>
          <p:cNvPr id="4" name="Slika 5"/>
          <p:cNvPicPr>
            <a:picLocks noChangeAspect="1"/>
          </p:cNvPicPr>
          <p:nvPr/>
        </p:nvPicPr>
        <p:blipFill>
          <a:blip r:embed="rId3"/>
          <a:stretch>
            <a:fillRect/>
          </a:stretch>
        </p:blipFill>
        <p:spPr>
          <a:xfrm>
            <a:off x="6268057" y="2618966"/>
            <a:ext cx="2679600" cy="1786400"/>
          </a:xfrm>
          <a:prstGeom prst="rect">
            <a:avLst/>
          </a:prstGeom>
        </p:spPr>
      </p:pic>
      <p:pic>
        <p:nvPicPr>
          <p:cNvPr id="5" name="Slika 7"/>
          <p:cNvPicPr>
            <a:picLocks noChangeAspect="1"/>
          </p:cNvPicPr>
          <p:nvPr/>
        </p:nvPicPr>
        <p:blipFill>
          <a:blip r:embed="rId4"/>
          <a:stretch>
            <a:fillRect/>
          </a:stretch>
        </p:blipFill>
        <p:spPr>
          <a:xfrm>
            <a:off x="6204360" y="348804"/>
            <a:ext cx="2850224" cy="2137668"/>
          </a:xfrm>
          <a:prstGeom prst="rect">
            <a:avLst/>
          </a:prstGeom>
        </p:spPr>
      </p:pic>
      <p:pic>
        <p:nvPicPr>
          <p:cNvPr id="6" name="Slika 8"/>
          <p:cNvPicPr>
            <a:picLocks noChangeAspect="1"/>
          </p:cNvPicPr>
          <p:nvPr/>
        </p:nvPicPr>
        <p:blipFill>
          <a:blip r:embed="rId5"/>
          <a:stretch>
            <a:fillRect/>
          </a:stretch>
        </p:blipFill>
        <p:spPr>
          <a:xfrm>
            <a:off x="6261761" y="4653136"/>
            <a:ext cx="2685896" cy="2012631"/>
          </a:xfrm>
          <a:prstGeom prst="rect">
            <a:avLst/>
          </a:prstGeom>
        </p:spPr>
      </p:pic>
    </p:spTree>
    <p:extLst>
      <p:ext uri="{BB962C8B-B14F-4D97-AF65-F5344CB8AC3E}">
        <p14:creationId xmlns:p14="http://schemas.microsoft.com/office/powerpoint/2010/main" val="19624404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GB" dirty="0" smtClean="0"/>
              <a:t>Mixed results about the impact of </a:t>
            </a:r>
            <a:r>
              <a:rPr lang="en-GB" dirty="0" err="1" smtClean="0"/>
              <a:t>iWBs</a:t>
            </a:r>
            <a:r>
              <a:rPr lang="en-GB" dirty="0" smtClean="0"/>
              <a:t> on education</a:t>
            </a:r>
            <a:endParaRPr lang="en-GB" dirty="0"/>
          </a:p>
        </p:txBody>
      </p:sp>
      <p:sp>
        <p:nvSpPr>
          <p:cNvPr id="3" name="Označba mesta vsebine 2"/>
          <p:cNvSpPr>
            <a:spLocks noGrp="1"/>
          </p:cNvSpPr>
          <p:nvPr>
            <p:ph idx="1"/>
          </p:nvPr>
        </p:nvSpPr>
        <p:spPr/>
        <p:txBody>
          <a:bodyPr>
            <a:normAutofit/>
          </a:bodyPr>
          <a:lstStyle/>
          <a:p>
            <a:r>
              <a:rPr lang="en-US" sz="2400" dirty="0" smtClean="0"/>
              <a:t>In existing literature several studies showed mixed conclusions about the effect of the use of </a:t>
            </a:r>
            <a:r>
              <a:rPr lang="en-US" sz="2400" dirty="0" err="1" smtClean="0"/>
              <a:t>iWBs</a:t>
            </a:r>
            <a:endParaRPr lang="sl-SI" sz="2400" dirty="0" smtClean="0"/>
          </a:p>
          <a:p>
            <a:pPr lvl="1"/>
            <a:endParaRPr lang="en-US" sz="2000" dirty="0" smtClean="0"/>
          </a:p>
          <a:p>
            <a:pPr marL="457200" lvl="1" indent="0" algn="ctr">
              <a:buNone/>
            </a:pPr>
            <a:r>
              <a:rPr lang="en-US" sz="2400" dirty="0" smtClean="0">
                <a:solidFill>
                  <a:srgbClr val="FF0000"/>
                </a:solidFill>
              </a:rPr>
              <a:t>NEGATIVE EFFECTS </a:t>
            </a:r>
            <a:r>
              <a:rPr lang="sl-SI" sz="2400" dirty="0" smtClean="0"/>
              <a:t>: </a:t>
            </a:r>
            <a:r>
              <a:rPr lang="en-US" sz="2400" dirty="0" smtClean="0">
                <a:solidFill>
                  <a:srgbClr val="008000"/>
                </a:solidFill>
              </a:rPr>
              <a:t>POSITIVE EFFECTS</a:t>
            </a:r>
          </a:p>
          <a:p>
            <a:pPr marL="457200" lvl="1" indent="0" algn="ctr">
              <a:buNone/>
            </a:pPr>
            <a:endParaRPr lang="en-GB" sz="2400" dirty="0" smtClean="0"/>
          </a:p>
          <a:p>
            <a:pPr marL="457200" lvl="1" indent="0" algn="ctr">
              <a:buNone/>
            </a:pPr>
            <a:endParaRPr lang="en-GB" sz="2400" dirty="0" smtClean="0">
              <a:solidFill>
                <a:srgbClr val="FF0000"/>
              </a:solidFill>
            </a:endParaRPr>
          </a:p>
          <a:p>
            <a:pPr marL="457200" lvl="1" indent="0" algn="ctr">
              <a:buNone/>
            </a:pPr>
            <a:r>
              <a:rPr lang="en-GB" sz="2400" dirty="0" smtClean="0">
                <a:solidFill>
                  <a:srgbClr val="FF0000"/>
                </a:solidFill>
              </a:rPr>
              <a:t>NO LEARNING GAINS </a:t>
            </a:r>
            <a:r>
              <a:rPr lang="en-US" sz="2400" dirty="0" smtClean="0"/>
              <a:t>: </a:t>
            </a:r>
            <a:r>
              <a:rPr lang="sl-SI" sz="2400" dirty="0" smtClean="0">
                <a:solidFill>
                  <a:srgbClr val="008000"/>
                </a:solidFill>
              </a:rPr>
              <a:t>SIGNIFICANT </a:t>
            </a:r>
            <a:r>
              <a:rPr lang="en-US" sz="2400" dirty="0" smtClean="0">
                <a:solidFill>
                  <a:srgbClr val="008000"/>
                </a:solidFill>
              </a:rPr>
              <a:t>LEARNING GAINS</a:t>
            </a:r>
            <a:endParaRPr lang="sl-SI" sz="2400" dirty="0" smtClean="0">
              <a:solidFill>
                <a:srgbClr val="008000"/>
              </a:solidFill>
            </a:endParaRPr>
          </a:p>
          <a:p>
            <a:pPr marL="457200" lvl="1" indent="0">
              <a:buNone/>
            </a:pPr>
            <a:endParaRPr lang="sl-SI" sz="2000" dirty="0"/>
          </a:p>
        </p:txBody>
      </p:sp>
      <p:sp>
        <p:nvSpPr>
          <p:cNvPr id="4" name="Rectangle 3"/>
          <p:cNvSpPr/>
          <p:nvPr/>
        </p:nvSpPr>
        <p:spPr>
          <a:xfrm>
            <a:off x="3040589" y="3140968"/>
            <a:ext cx="1891451" cy="369332"/>
          </a:xfrm>
          <a:prstGeom prst="rect">
            <a:avLst/>
          </a:prstGeom>
        </p:spPr>
        <p:txBody>
          <a:bodyPr wrap="none">
            <a:spAutoFit/>
          </a:bodyPr>
          <a:lstStyle/>
          <a:p>
            <a:r>
              <a:rPr lang="en-US" dirty="0"/>
              <a:t>(</a:t>
            </a:r>
            <a:r>
              <a:rPr lang="en-US" dirty="0" err="1"/>
              <a:t>eg</a:t>
            </a:r>
            <a:r>
              <a:rPr lang="en-US" dirty="0"/>
              <a:t>. Mathematics) </a:t>
            </a:r>
            <a:endParaRPr lang="sl-SI" dirty="0"/>
          </a:p>
        </p:txBody>
      </p:sp>
      <p:sp>
        <p:nvSpPr>
          <p:cNvPr id="5" name="Rectangle 4"/>
          <p:cNvSpPr/>
          <p:nvPr/>
        </p:nvSpPr>
        <p:spPr>
          <a:xfrm>
            <a:off x="4932040" y="3140968"/>
            <a:ext cx="1318766" cy="369332"/>
          </a:xfrm>
          <a:prstGeom prst="rect">
            <a:avLst/>
          </a:prstGeom>
        </p:spPr>
        <p:txBody>
          <a:bodyPr wrap="none">
            <a:spAutoFit/>
          </a:bodyPr>
          <a:lstStyle/>
          <a:p>
            <a:pPr lvl="1" algn="ctr"/>
            <a:r>
              <a:rPr lang="en-US" dirty="0"/>
              <a:t>(</a:t>
            </a:r>
            <a:r>
              <a:rPr lang="en-US" dirty="0" err="1"/>
              <a:t>eg</a:t>
            </a:r>
            <a:r>
              <a:rPr lang="en-US" dirty="0"/>
              <a:t>. English)</a:t>
            </a:r>
          </a:p>
        </p:txBody>
      </p:sp>
    </p:spTree>
    <p:extLst>
      <p:ext uri="{BB962C8B-B14F-4D97-AF65-F5344CB8AC3E}">
        <p14:creationId xmlns:p14="http://schemas.microsoft.com/office/powerpoint/2010/main" val="39132010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iWBs </a:t>
            </a:r>
            <a:r>
              <a:rPr lang="en-GB" dirty="0" smtClean="0"/>
              <a:t>challenges</a:t>
            </a:r>
            <a:r>
              <a:rPr lang="en-GB" dirty="0"/>
              <a:t>, needs &amp; opportunities</a:t>
            </a:r>
            <a:endParaRPr lang="sl-SI" dirty="0"/>
          </a:p>
        </p:txBody>
      </p:sp>
      <p:sp>
        <p:nvSpPr>
          <p:cNvPr id="3" name="Označba mesta vsebine 2"/>
          <p:cNvSpPr>
            <a:spLocks noGrp="1"/>
          </p:cNvSpPr>
          <p:nvPr>
            <p:ph idx="1"/>
          </p:nvPr>
        </p:nvSpPr>
        <p:spPr>
          <a:xfrm>
            <a:off x="457200" y="1600200"/>
            <a:ext cx="8229600" cy="4997152"/>
          </a:xfrm>
        </p:spPr>
        <p:txBody>
          <a:bodyPr>
            <a:normAutofit/>
          </a:bodyPr>
          <a:lstStyle/>
          <a:p>
            <a:r>
              <a:rPr lang="en-GB" sz="2400" dirty="0" smtClean="0"/>
              <a:t>Several studies reported IWB issues that may dramatically decrease the effectiveness of </a:t>
            </a:r>
            <a:r>
              <a:rPr lang="en-GB" sz="2400" dirty="0" err="1" smtClean="0"/>
              <a:t>iWBs</a:t>
            </a:r>
            <a:r>
              <a:rPr lang="en-GB" sz="2400" dirty="0" smtClean="0"/>
              <a:t> in the courses</a:t>
            </a:r>
          </a:p>
          <a:p>
            <a:pPr lvl="1"/>
            <a:r>
              <a:rPr lang="en-GB" sz="1800" dirty="0" smtClean="0"/>
              <a:t>institutions </a:t>
            </a:r>
            <a:r>
              <a:rPr lang="en-GB" sz="1800" dirty="0"/>
              <a:t>lack of </a:t>
            </a:r>
            <a:r>
              <a:rPr lang="en-GB" sz="1800" dirty="0" smtClean="0"/>
              <a:t>resources,</a:t>
            </a:r>
            <a:endParaRPr lang="en-GB" sz="1800" dirty="0"/>
          </a:p>
          <a:p>
            <a:pPr lvl="1"/>
            <a:r>
              <a:rPr lang="en-GB" sz="1800" dirty="0" smtClean="0"/>
              <a:t>teachers </a:t>
            </a:r>
            <a:r>
              <a:rPr lang="en-GB" sz="1800" dirty="0"/>
              <a:t>lack of time for </a:t>
            </a:r>
            <a:r>
              <a:rPr lang="en-GB" sz="1800" dirty="0" smtClean="0"/>
              <a:t>learning,</a:t>
            </a:r>
          </a:p>
          <a:p>
            <a:pPr lvl="1"/>
            <a:r>
              <a:rPr lang="en-GB" sz="1800" dirty="0" smtClean="0"/>
              <a:t>teachers </a:t>
            </a:r>
            <a:r>
              <a:rPr lang="en-GB" sz="1800" dirty="0"/>
              <a:t>are confronted with a flood of </a:t>
            </a:r>
            <a:r>
              <a:rPr lang="en-GB" sz="1800" dirty="0" smtClean="0"/>
              <a:t>materials, which are not </a:t>
            </a:r>
            <a:endParaRPr lang="en-GB" sz="1800" dirty="0"/>
          </a:p>
          <a:p>
            <a:pPr lvl="2"/>
            <a:r>
              <a:rPr lang="en-GB" sz="1700" dirty="0" smtClean="0"/>
              <a:t>equipped </a:t>
            </a:r>
            <a:r>
              <a:rPr lang="en-GB" sz="1700" dirty="0"/>
              <a:t>with </a:t>
            </a:r>
            <a:r>
              <a:rPr lang="en-GB" sz="1700" dirty="0" smtClean="0"/>
              <a:t>proper instructions, </a:t>
            </a:r>
            <a:r>
              <a:rPr lang="en-GB" sz="1700" dirty="0"/>
              <a:t>and </a:t>
            </a:r>
          </a:p>
          <a:p>
            <a:pPr lvl="2"/>
            <a:r>
              <a:rPr lang="en-GB" sz="1700" dirty="0"/>
              <a:t>supported by the pedagogical-didactic models for their effective use in the </a:t>
            </a:r>
            <a:r>
              <a:rPr lang="en-GB" sz="1700" dirty="0" smtClean="0"/>
              <a:t>classroom</a:t>
            </a:r>
            <a:endParaRPr lang="en-GB" sz="1700" dirty="0"/>
          </a:p>
          <a:p>
            <a:pPr lvl="1"/>
            <a:r>
              <a:rPr lang="en-GB" sz="1800" dirty="0" smtClean="0"/>
              <a:t>teachers lack </a:t>
            </a:r>
            <a:r>
              <a:rPr lang="en-GB" sz="1800" dirty="0"/>
              <a:t>of </a:t>
            </a:r>
            <a:r>
              <a:rPr lang="en-GB" sz="1800" dirty="0" smtClean="0"/>
              <a:t>ICT competency and experience </a:t>
            </a:r>
            <a:r>
              <a:rPr lang="en-GB" sz="1800" dirty="0"/>
              <a:t>on how to use </a:t>
            </a:r>
            <a:r>
              <a:rPr lang="en-GB" sz="1800" dirty="0" err="1" smtClean="0"/>
              <a:t>iWB</a:t>
            </a:r>
            <a:r>
              <a:rPr lang="en-GB" sz="1800" dirty="0" smtClean="0"/>
              <a:t>,</a:t>
            </a:r>
            <a:endParaRPr lang="en-GB" sz="1800" dirty="0"/>
          </a:p>
          <a:p>
            <a:pPr lvl="1"/>
            <a:r>
              <a:rPr lang="en-GB" sz="1800" dirty="0" smtClean="0"/>
              <a:t>lack </a:t>
            </a:r>
            <a:r>
              <a:rPr lang="en-GB" sz="1800" dirty="0"/>
              <a:t>of pedagogical competency on how to integrate </a:t>
            </a:r>
            <a:r>
              <a:rPr lang="en-GB" sz="1800" dirty="0" err="1" smtClean="0"/>
              <a:t>iWB</a:t>
            </a:r>
            <a:r>
              <a:rPr lang="en-GB" sz="1800" dirty="0" smtClean="0"/>
              <a:t> into </a:t>
            </a:r>
            <a:r>
              <a:rPr lang="en-GB" sz="1800" dirty="0"/>
              <a:t>classroom </a:t>
            </a:r>
            <a:r>
              <a:rPr lang="en-GB" sz="1800" dirty="0" smtClean="0"/>
              <a:t>activities,</a:t>
            </a:r>
          </a:p>
          <a:p>
            <a:pPr lvl="1"/>
            <a:r>
              <a:rPr lang="en-GB" sz="1800" dirty="0" smtClean="0"/>
              <a:t>lack of technical support, </a:t>
            </a:r>
          </a:p>
          <a:p>
            <a:pPr lvl="1"/>
            <a:r>
              <a:rPr lang="en-GB" sz="1800" dirty="0" smtClean="0"/>
              <a:t>lack </a:t>
            </a:r>
            <a:r>
              <a:rPr lang="en-GB" sz="1800" dirty="0"/>
              <a:t>of a school plan on the use of </a:t>
            </a:r>
            <a:r>
              <a:rPr lang="en-GB" sz="1800" dirty="0" smtClean="0"/>
              <a:t>IWBs,</a:t>
            </a:r>
          </a:p>
          <a:p>
            <a:pPr lvl="1"/>
            <a:r>
              <a:rPr lang="en-GB" sz="2000" dirty="0" smtClean="0"/>
              <a:t>etc.</a:t>
            </a:r>
            <a:endParaRPr lang="en-GB" sz="2000" dirty="0"/>
          </a:p>
        </p:txBody>
      </p:sp>
    </p:spTree>
    <p:extLst>
      <p:ext uri="{BB962C8B-B14F-4D97-AF65-F5344CB8AC3E}">
        <p14:creationId xmlns:p14="http://schemas.microsoft.com/office/powerpoint/2010/main" val="10363148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4624"/>
            <a:ext cx="8229600" cy="1143000"/>
          </a:xfrm>
        </p:spPr>
        <p:txBody>
          <a:bodyPr/>
          <a:lstStyle/>
          <a:p>
            <a:r>
              <a:rPr lang="sl-SI" dirty="0" err="1" smtClean="0"/>
              <a:t>iWBs</a:t>
            </a:r>
            <a:r>
              <a:rPr lang="sl-SI" dirty="0" smtClean="0"/>
              <a:t> in </a:t>
            </a:r>
            <a:r>
              <a:rPr lang="sl-SI" dirty="0" err="1" smtClean="0"/>
              <a:t>Slovenia</a:t>
            </a:r>
            <a:endParaRPr lang="sl-SI" dirty="0"/>
          </a:p>
        </p:txBody>
      </p:sp>
      <p:sp>
        <p:nvSpPr>
          <p:cNvPr id="3" name="Označba mesta vsebine 2"/>
          <p:cNvSpPr>
            <a:spLocks noGrp="1"/>
          </p:cNvSpPr>
          <p:nvPr>
            <p:ph idx="1"/>
          </p:nvPr>
        </p:nvSpPr>
        <p:spPr>
          <a:xfrm>
            <a:off x="179512" y="1135285"/>
            <a:ext cx="8712968" cy="4525963"/>
          </a:xfrm>
        </p:spPr>
        <p:txBody>
          <a:bodyPr>
            <a:normAutofit/>
          </a:bodyPr>
          <a:lstStyle/>
          <a:p>
            <a:r>
              <a:rPr lang="en-GB" sz="2400" b="1" dirty="0" smtClean="0"/>
              <a:t>Ministry of Education, Science and Sport </a:t>
            </a:r>
            <a:r>
              <a:rPr lang="en-GB" sz="2400" dirty="0" smtClean="0"/>
              <a:t>has been encouraging the use of interactive tools for interactive teaching in Slovenian schools</a:t>
            </a:r>
          </a:p>
          <a:p>
            <a:r>
              <a:rPr lang="en-GB" sz="2400" dirty="0" smtClean="0"/>
              <a:t>More than 70% primary schools planned to purchase </a:t>
            </a:r>
            <a:r>
              <a:rPr lang="en-GB" sz="2400" dirty="0" err="1" smtClean="0"/>
              <a:t>iWBs</a:t>
            </a:r>
            <a:endParaRPr lang="sl-SI" dirty="0"/>
          </a:p>
          <a:p>
            <a:pPr lvl="1"/>
            <a:r>
              <a:rPr lang="en-GB" sz="2000" b="1" dirty="0" smtClean="0"/>
              <a:t>BUT…</a:t>
            </a:r>
            <a:r>
              <a:rPr lang="en-GB" sz="2000" dirty="0" smtClean="0"/>
              <a:t> despite the great interest and positive attitude towards introduction of new technologies and teaching tools in the teaching process, existing research showed </a:t>
            </a:r>
            <a:r>
              <a:rPr lang="en-GB" sz="2000" b="1" dirty="0" smtClean="0"/>
              <a:t>negative attitude towards the use of </a:t>
            </a:r>
            <a:r>
              <a:rPr lang="en-GB" sz="2000" b="1" dirty="0" err="1" smtClean="0"/>
              <a:t>iWBs</a:t>
            </a:r>
            <a:r>
              <a:rPr lang="en-GB" sz="2000" b="1" dirty="0" smtClean="0"/>
              <a:t> in Slovenia </a:t>
            </a:r>
          </a:p>
        </p:txBody>
      </p:sp>
      <p:sp>
        <p:nvSpPr>
          <p:cNvPr id="6" name="Rounded Rectangle 5"/>
          <p:cNvSpPr/>
          <p:nvPr/>
        </p:nvSpPr>
        <p:spPr>
          <a:xfrm>
            <a:off x="5436096" y="4869160"/>
            <a:ext cx="2304256" cy="10801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l-SI" dirty="0" smtClean="0"/>
              <a:t>NEGATIVE ATTITUDE TOWARD USING</a:t>
            </a:r>
            <a:endParaRPr lang="sl-SI" dirty="0"/>
          </a:p>
        </p:txBody>
      </p:sp>
      <p:sp>
        <p:nvSpPr>
          <p:cNvPr id="7" name="Rounded Rectangle 6"/>
          <p:cNvSpPr/>
          <p:nvPr/>
        </p:nvSpPr>
        <p:spPr>
          <a:xfrm>
            <a:off x="1835696" y="3933056"/>
            <a:ext cx="2448272"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l-SI" dirty="0" smtClean="0"/>
              <a:t>Technical Problems</a:t>
            </a:r>
            <a:endParaRPr lang="sl-SI" dirty="0"/>
          </a:p>
        </p:txBody>
      </p:sp>
      <p:sp>
        <p:nvSpPr>
          <p:cNvPr id="8" name="Rounded Rectangle 7"/>
          <p:cNvSpPr/>
          <p:nvPr/>
        </p:nvSpPr>
        <p:spPr>
          <a:xfrm>
            <a:off x="1835696" y="4437112"/>
            <a:ext cx="2448272"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l-SI" dirty="0" smtClean="0"/>
              <a:t>Lack of Education</a:t>
            </a:r>
            <a:endParaRPr lang="sl-SI" dirty="0"/>
          </a:p>
        </p:txBody>
      </p:sp>
      <p:sp>
        <p:nvSpPr>
          <p:cNvPr id="9" name="Rounded Rectangle 8"/>
          <p:cNvSpPr/>
          <p:nvPr/>
        </p:nvSpPr>
        <p:spPr>
          <a:xfrm>
            <a:off x="1835696" y="4941168"/>
            <a:ext cx="2448272"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l-SI" dirty="0" smtClean="0"/>
              <a:t>Lack of Experience</a:t>
            </a:r>
            <a:endParaRPr lang="sl-SI" dirty="0"/>
          </a:p>
        </p:txBody>
      </p:sp>
      <p:sp>
        <p:nvSpPr>
          <p:cNvPr id="10" name="Rounded Rectangle 9"/>
          <p:cNvSpPr/>
          <p:nvPr/>
        </p:nvSpPr>
        <p:spPr>
          <a:xfrm>
            <a:off x="1835696" y="5445224"/>
            <a:ext cx="2448272"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l-SI" dirty="0" smtClean="0"/>
              <a:t>Lack of Time</a:t>
            </a:r>
            <a:endParaRPr lang="sl-SI" dirty="0"/>
          </a:p>
        </p:txBody>
      </p:sp>
      <p:sp>
        <p:nvSpPr>
          <p:cNvPr id="11" name="Rounded Rectangle 10"/>
          <p:cNvSpPr/>
          <p:nvPr/>
        </p:nvSpPr>
        <p:spPr>
          <a:xfrm>
            <a:off x="1835696" y="6093296"/>
            <a:ext cx="2448272"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l-SI" dirty="0" smtClean="0"/>
              <a:t>...</a:t>
            </a:r>
            <a:endParaRPr lang="sl-SI" dirty="0"/>
          </a:p>
        </p:txBody>
      </p:sp>
      <p:cxnSp>
        <p:nvCxnSpPr>
          <p:cNvPr id="13" name="Straight Arrow Connector 12"/>
          <p:cNvCxnSpPr>
            <a:stCxn id="7" idx="3"/>
            <a:endCxn id="6" idx="1"/>
          </p:cNvCxnSpPr>
          <p:nvPr/>
        </p:nvCxnSpPr>
        <p:spPr>
          <a:xfrm>
            <a:off x="4283968" y="4149080"/>
            <a:ext cx="1152128" cy="12601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8" idx="3"/>
            <a:endCxn id="6" idx="1"/>
          </p:cNvCxnSpPr>
          <p:nvPr/>
        </p:nvCxnSpPr>
        <p:spPr>
          <a:xfrm>
            <a:off x="4283968" y="4653136"/>
            <a:ext cx="1152128" cy="7560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9" idx="3"/>
            <a:endCxn id="6" idx="1"/>
          </p:cNvCxnSpPr>
          <p:nvPr/>
        </p:nvCxnSpPr>
        <p:spPr>
          <a:xfrm>
            <a:off x="4283968" y="5157192"/>
            <a:ext cx="1152128" cy="2520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10" idx="3"/>
            <a:endCxn id="6" idx="1"/>
          </p:cNvCxnSpPr>
          <p:nvPr/>
        </p:nvCxnSpPr>
        <p:spPr>
          <a:xfrm flipV="1">
            <a:off x="4283968" y="5409220"/>
            <a:ext cx="1152128" cy="3240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1" idx="3"/>
            <a:endCxn id="6" idx="1"/>
          </p:cNvCxnSpPr>
          <p:nvPr/>
        </p:nvCxnSpPr>
        <p:spPr>
          <a:xfrm flipV="1">
            <a:off x="4283968" y="5409220"/>
            <a:ext cx="1152128" cy="9721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933792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Project</a:t>
            </a:r>
            <a:endParaRPr lang="sl-SI" dirty="0"/>
          </a:p>
        </p:txBody>
      </p:sp>
      <p:sp>
        <p:nvSpPr>
          <p:cNvPr id="3" name="Označba mesta vsebine 2"/>
          <p:cNvSpPr>
            <a:spLocks noGrp="1"/>
          </p:cNvSpPr>
          <p:nvPr>
            <p:ph idx="1"/>
          </p:nvPr>
        </p:nvSpPr>
        <p:spPr/>
        <p:txBody>
          <a:bodyPr>
            <a:normAutofit/>
          </a:bodyPr>
          <a:lstStyle/>
          <a:p>
            <a:r>
              <a:rPr lang="sl-SI" sz="2400" b="1" i="1" dirty="0" smtClean="0">
                <a:solidFill>
                  <a:srgbClr val="FF0000"/>
                </a:solidFill>
              </a:rPr>
              <a:t>Accelerating</a:t>
            </a:r>
            <a:r>
              <a:rPr lang="en-GB" sz="2400" b="1" i="1" dirty="0" smtClean="0">
                <a:solidFill>
                  <a:srgbClr val="FF0000"/>
                </a:solidFill>
              </a:rPr>
              <a:t> acceptance and use of interactive content on smart devices</a:t>
            </a:r>
          </a:p>
          <a:p>
            <a:pPr lvl="1"/>
            <a:r>
              <a:rPr lang="en-GB" sz="2000" dirty="0" smtClean="0"/>
              <a:t>Proposed solution: an online community portal/site through which teachers can share interactive content and experiences with the aim of increasing the efficiency of the use of </a:t>
            </a:r>
            <a:r>
              <a:rPr lang="en-GB" sz="2000" dirty="0" err="1" smtClean="0"/>
              <a:t>iWBs</a:t>
            </a:r>
            <a:r>
              <a:rPr lang="en-GB" sz="2000" dirty="0" smtClean="0"/>
              <a:t>.</a:t>
            </a:r>
          </a:p>
          <a:p>
            <a:endParaRPr lang="en-GB" sz="2400" dirty="0" smtClean="0"/>
          </a:p>
          <a:p>
            <a:r>
              <a:rPr lang="en-GB" sz="2400" dirty="0" smtClean="0"/>
              <a:t>A project, funded by the operation that was partly financed by the European Union through the European Social Fund. </a:t>
            </a:r>
          </a:p>
        </p:txBody>
      </p:sp>
      <p:pic>
        <p:nvPicPr>
          <p:cNvPr id="5" name="Slika 4"/>
          <p:cNvPicPr>
            <a:picLocks noChangeAspect="1"/>
          </p:cNvPicPr>
          <p:nvPr/>
        </p:nvPicPr>
        <p:blipFill>
          <a:blip r:embed="rId3"/>
          <a:stretch>
            <a:fillRect/>
          </a:stretch>
        </p:blipFill>
        <p:spPr>
          <a:xfrm>
            <a:off x="3848716" y="4935607"/>
            <a:ext cx="1809524" cy="742857"/>
          </a:xfrm>
          <a:prstGeom prst="rect">
            <a:avLst/>
          </a:prstGeom>
        </p:spPr>
      </p:pic>
      <p:pic>
        <p:nvPicPr>
          <p:cNvPr id="6" name="Slika 5"/>
          <p:cNvPicPr>
            <a:picLocks noChangeAspect="1"/>
          </p:cNvPicPr>
          <p:nvPr/>
        </p:nvPicPr>
        <p:blipFill>
          <a:blip r:embed="rId4"/>
          <a:stretch>
            <a:fillRect/>
          </a:stretch>
        </p:blipFill>
        <p:spPr>
          <a:xfrm>
            <a:off x="470460" y="5158948"/>
            <a:ext cx="2520280" cy="478262"/>
          </a:xfrm>
          <a:prstGeom prst="rect">
            <a:avLst/>
          </a:prstGeom>
        </p:spPr>
      </p:pic>
      <p:pic>
        <p:nvPicPr>
          <p:cNvPr id="7" name="Slika 6"/>
          <p:cNvPicPr>
            <a:picLocks noChangeAspect="1"/>
          </p:cNvPicPr>
          <p:nvPr/>
        </p:nvPicPr>
        <p:blipFill>
          <a:blip r:embed="rId5"/>
          <a:stretch>
            <a:fillRect/>
          </a:stretch>
        </p:blipFill>
        <p:spPr>
          <a:xfrm>
            <a:off x="6516216" y="5062901"/>
            <a:ext cx="2418202" cy="670355"/>
          </a:xfrm>
          <a:prstGeom prst="rect">
            <a:avLst/>
          </a:prstGeom>
        </p:spPr>
      </p:pic>
    </p:spTree>
    <p:extLst>
      <p:ext uri="{BB962C8B-B14F-4D97-AF65-F5344CB8AC3E}">
        <p14:creationId xmlns:p14="http://schemas.microsoft.com/office/powerpoint/2010/main" val="36052676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GB" dirty="0" smtClean="0"/>
              <a:t>An interdisciplinary project</a:t>
            </a:r>
            <a:endParaRPr lang="en-GB" dirty="0"/>
          </a:p>
        </p:txBody>
      </p:sp>
      <p:sp>
        <p:nvSpPr>
          <p:cNvPr id="3" name="Označba mesta vsebine 2"/>
          <p:cNvSpPr>
            <a:spLocks noGrp="1"/>
          </p:cNvSpPr>
          <p:nvPr>
            <p:ph idx="1"/>
          </p:nvPr>
        </p:nvSpPr>
        <p:spPr/>
        <p:txBody>
          <a:bodyPr>
            <a:normAutofit/>
          </a:bodyPr>
          <a:lstStyle/>
          <a:p>
            <a:r>
              <a:rPr lang="en-GB" sz="2400" dirty="0" smtClean="0"/>
              <a:t>Students and mentors from different faculties</a:t>
            </a:r>
          </a:p>
          <a:p>
            <a:endParaRPr lang="en-GB" sz="2400" dirty="0" smtClean="0"/>
          </a:p>
          <a:p>
            <a:endParaRPr lang="en-GB" sz="2400" dirty="0" smtClean="0"/>
          </a:p>
          <a:p>
            <a:endParaRPr lang="en-GB" sz="2400" dirty="0" smtClean="0"/>
          </a:p>
          <a:p>
            <a:pPr marL="0" indent="0">
              <a:buNone/>
            </a:pPr>
            <a:r>
              <a:rPr lang="en-GB" sz="2400" dirty="0" smtClean="0"/>
              <a:t>+ working mentors from organizations</a:t>
            </a:r>
          </a:p>
          <a:p>
            <a:endParaRPr lang="en-GB" sz="2400" dirty="0" smtClean="0"/>
          </a:p>
          <a:p>
            <a:endParaRPr lang="en-GB" sz="2400" dirty="0" smtClean="0"/>
          </a:p>
          <a:p>
            <a:endParaRPr lang="en-GB" sz="2400" dirty="0" smtClean="0"/>
          </a:p>
          <a:p>
            <a:endParaRPr lang="en-GB" sz="2400" dirty="0" smtClean="0"/>
          </a:p>
          <a:p>
            <a:r>
              <a:rPr lang="en-GB" sz="2400" dirty="0" smtClean="0"/>
              <a:t>Carried out over a period of 6 months (February – July, 2015)</a:t>
            </a:r>
            <a:endParaRPr lang="en-GB" sz="2400" dirty="0"/>
          </a:p>
        </p:txBody>
      </p:sp>
      <p:pic>
        <p:nvPicPr>
          <p:cNvPr id="6" name="Slika 5"/>
          <p:cNvPicPr>
            <a:picLocks noChangeAspect="1"/>
          </p:cNvPicPr>
          <p:nvPr/>
        </p:nvPicPr>
        <p:blipFill>
          <a:blip r:embed="rId3"/>
          <a:stretch>
            <a:fillRect/>
          </a:stretch>
        </p:blipFill>
        <p:spPr>
          <a:xfrm>
            <a:off x="6228184" y="2060848"/>
            <a:ext cx="2088232" cy="1010110"/>
          </a:xfrm>
          <a:prstGeom prst="rect">
            <a:avLst/>
          </a:prstGeom>
        </p:spPr>
      </p:pic>
      <p:pic>
        <p:nvPicPr>
          <p:cNvPr id="8" name="Slika 7"/>
          <p:cNvPicPr>
            <a:picLocks noChangeAspect="1"/>
          </p:cNvPicPr>
          <p:nvPr/>
        </p:nvPicPr>
        <p:blipFill>
          <a:blip r:embed="rId4"/>
          <a:stretch>
            <a:fillRect/>
          </a:stretch>
        </p:blipFill>
        <p:spPr>
          <a:xfrm>
            <a:off x="3526325" y="2060848"/>
            <a:ext cx="2125795" cy="1164187"/>
          </a:xfrm>
          <a:prstGeom prst="rect">
            <a:avLst/>
          </a:prstGeom>
        </p:spPr>
      </p:pic>
      <p:pic>
        <p:nvPicPr>
          <p:cNvPr id="9" name="Slika 8"/>
          <p:cNvPicPr>
            <a:picLocks noChangeAspect="1"/>
          </p:cNvPicPr>
          <p:nvPr/>
        </p:nvPicPr>
        <p:blipFill>
          <a:blip r:embed="rId5"/>
          <a:stretch>
            <a:fillRect/>
          </a:stretch>
        </p:blipFill>
        <p:spPr>
          <a:xfrm>
            <a:off x="840309" y="2060848"/>
            <a:ext cx="2075507" cy="1164187"/>
          </a:xfrm>
          <a:prstGeom prst="rect">
            <a:avLst/>
          </a:prstGeom>
        </p:spPr>
      </p:pic>
      <p:pic>
        <p:nvPicPr>
          <p:cNvPr id="10" name="Slika 9"/>
          <p:cNvPicPr>
            <a:picLocks noChangeAspect="1"/>
          </p:cNvPicPr>
          <p:nvPr/>
        </p:nvPicPr>
        <p:blipFill>
          <a:blip r:embed="rId6"/>
          <a:stretch>
            <a:fillRect/>
          </a:stretch>
        </p:blipFill>
        <p:spPr>
          <a:xfrm>
            <a:off x="1259632" y="3861048"/>
            <a:ext cx="1221078" cy="1221078"/>
          </a:xfrm>
          <a:prstGeom prst="rect">
            <a:avLst/>
          </a:prstGeom>
        </p:spPr>
      </p:pic>
      <p:pic>
        <p:nvPicPr>
          <p:cNvPr id="12" name="Slika 11"/>
          <p:cNvPicPr>
            <a:picLocks noChangeAspect="1"/>
          </p:cNvPicPr>
          <p:nvPr/>
        </p:nvPicPr>
        <p:blipFill>
          <a:blip r:embed="rId7"/>
          <a:stretch>
            <a:fillRect/>
          </a:stretch>
        </p:blipFill>
        <p:spPr>
          <a:xfrm>
            <a:off x="3381279" y="3861048"/>
            <a:ext cx="2237426" cy="1335140"/>
          </a:xfrm>
          <a:prstGeom prst="rect">
            <a:avLst/>
          </a:prstGeom>
        </p:spPr>
      </p:pic>
    </p:spTree>
    <p:extLst>
      <p:ext uri="{BB962C8B-B14F-4D97-AF65-F5344CB8AC3E}">
        <p14:creationId xmlns:p14="http://schemas.microsoft.com/office/powerpoint/2010/main" val="21729001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Project’s objectives</a:t>
            </a:r>
            <a:endParaRPr lang="en-GB" dirty="0"/>
          </a:p>
        </p:txBody>
      </p:sp>
      <p:sp>
        <p:nvSpPr>
          <p:cNvPr id="3" name="Označba mesta vsebine 2"/>
          <p:cNvSpPr>
            <a:spLocks noGrp="1"/>
          </p:cNvSpPr>
          <p:nvPr>
            <p:ph idx="1"/>
          </p:nvPr>
        </p:nvSpPr>
        <p:spPr>
          <a:xfrm>
            <a:off x="457200" y="1268760"/>
            <a:ext cx="8229600" cy="5141168"/>
          </a:xfrm>
        </p:spPr>
        <p:txBody>
          <a:bodyPr>
            <a:noAutofit/>
          </a:bodyPr>
          <a:lstStyle/>
          <a:p>
            <a:r>
              <a:rPr lang="en-GB" sz="2400" dirty="0" smtClean="0"/>
              <a:t>To bring interactive content closer to teachers and students.</a:t>
            </a:r>
          </a:p>
          <a:p>
            <a:r>
              <a:rPr lang="en-GB" sz="2400" dirty="0" smtClean="0"/>
              <a:t>To provide online space for sharing most relevant literature.</a:t>
            </a:r>
          </a:p>
          <a:p>
            <a:r>
              <a:rPr lang="en-GB" sz="2400" dirty="0" smtClean="0"/>
              <a:t>Sharing interactive content materials.</a:t>
            </a:r>
          </a:p>
          <a:p>
            <a:r>
              <a:rPr lang="en-GB" sz="2400" dirty="0" smtClean="0"/>
              <a:t>Expressing and sharing users’ wishes and recommendations.</a:t>
            </a:r>
          </a:p>
          <a:p>
            <a:r>
              <a:rPr lang="en-GB" sz="2400" dirty="0" smtClean="0"/>
              <a:t>Encourage the use of interactive contents on smart devices.</a:t>
            </a:r>
          </a:p>
          <a:p>
            <a:r>
              <a:rPr lang="en-GB" sz="2400" dirty="0" smtClean="0"/>
              <a:t>Publish recommendations and good practices in interactive content design.</a:t>
            </a:r>
          </a:p>
          <a:p>
            <a:r>
              <a:rPr lang="en-GB" sz="2400" dirty="0" smtClean="0"/>
              <a:t>Investigate and analyse the use of interactive content.</a:t>
            </a:r>
          </a:p>
          <a:p>
            <a:r>
              <a:rPr lang="en-GB" sz="2400" b="1" dirty="0" smtClean="0">
                <a:solidFill>
                  <a:srgbClr val="FF0000"/>
                </a:solidFill>
              </a:rPr>
              <a:t>Develop an online community site (portal)</a:t>
            </a:r>
            <a:r>
              <a:rPr lang="en-GB" sz="2400" dirty="0" smtClean="0"/>
              <a:t>.</a:t>
            </a:r>
          </a:p>
          <a:p>
            <a:r>
              <a:rPr lang="en-GB" sz="2400" dirty="0" smtClean="0"/>
              <a:t>Develop a mobile application.</a:t>
            </a:r>
          </a:p>
          <a:p>
            <a:r>
              <a:rPr lang="en-GB" sz="2400" b="1" dirty="0" smtClean="0">
                <a:solidFill>
                  <a:srgbClr val="FF0000"/>
                </a:solidFill>
              </a:rPr>
              <a:t>Analyse factors that have significant impact of acceptance and effective use of </a:t>
            </a:r>
            <a:r>
              <a:rPr lang="en-GB" sz="2400" b="1" dirty="0" err="1" smtClean="0">
                <a:solidFill>
                  <a:srgbClr val="FF0000"/>
                </a:solidFill>
              </a:rPr>
              <a:t>iWBs</a:t>
            </a:r>
            <a:r>
              <a:rPr lang="en-GB" sz="2400" b="1" dirty="0" smtClean="0">
                <a:solidFill>
                  <a:srgbClr val="FF0000"/>
                </a:solidFill>
              </a:rPr>
              <a:t> in the classroom</a:t>
            </a:r>
            <a:r>
              <a:rPr lang="en-GB" sz="2400" dirty="0" smtClean="0"/>
              <a:t>.</a:t>
            </a:r>
            <a:endParaRPr lang="en-GB" sz="2400" dirty="0"/>
          </a:p>
        </p:txBody>
      </p:sp>
    </p:spTree>
    <p:extLst>
      <p:ext uri="{BB962C8B-B14F-4D97-AF65-F5344CB8AC3E}">
        <p14:creationId xmlns:p14="http://schemas.microsoft.com/office/powerpoint/2010/main" val="20192172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Austin</Template>
  <TotalTime>10120</TotalTime>
  <Words>5798</Words>
  <Application>Microsoft Macintosh PowerPoint</Application>
  <PresentationFormat>On-screen Show (4:3)</PresentationFormat>
  <Paragraphs>556</Paragraphs>
  <Slides>27</Slides>
  <Notes>15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Officeova tema</vt:lpstr>
      <vt:lpstr>Factors affecting acceptance and use of interactive whiteboards</vt:lpstr>
      <vt:lpstr>Interactive WhiteBoard (iWB)</vt:lpstr>
      <vt:lpstr>iWB’s benefits</vt:lpstr>
      <vt:lpstr>Mixed results about the impact of iWBs on education</vt:lpstr>
      <vt:lpstr>iWBs challenges, needs &amp; opportunities</vt:lpstr>
      <vt:lpstr>iWBs in Slovenia</vt:lpstr>
      <vt:lpstr>Project</vt:lpstr>
      <vt:lpstr>An interdisciplinary project</vt:lpstr>
      <vt:lpstr>Project’s objectives</vt:lpstr>
      <vt:lpstr>i-Steljes</vt:lpstr>
      <vt:lpstr>Study</vt:lpstr>
      <vt:lpstr>Theoretical Backgrounds</vt:lpstr>
      <vt:lpstr>The Research Model</vt:lpstr>
      <vt:lpstr>Research Methodology</vt:lpstr>
      <vt:lpstr>Test of the questionnaire</vt:lpstr>
      <vt:lpstr>Test of the questionnaire  (constructs measures)</vt:lpstr>
      <vt:lpstr>Final Execution (still pending)</vt:lpstr>
      <vt:lpstr>Conclusions based on empirical data (at this point)</vt:lpstr>
      <vt:lpstr>Some conclusions (UTAUT)</vt:lpstr>
      <vt:lpstr>Some conclusions (UTAUT)</vt:lpstr>
      <vt:lpstr>Some conclusions (Behavioral)</vt:lpstr>
      <vt:lpstr>Some conclusions (User Factors)</vt:lpstr>
      <vt:lpstr>Some conclusions (Quality Factors)</vt:lpstr>
      <vt:lpstr>Some conclusions (Organizational Factors)</vt:lpstr>
      <vt:lpstr>Some conclusions (Pedagogical Factors)</vt:lpstr>
      <vt:lpstr>What‘s next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dc:creator>
  <cp:lastModifiedBy>Boštjan Šumak</cp:lastModifiedBy>
  <cp:revision>932</cp:revision>
  <dcterms:created xsi:type="dcterms:W3CDTF">2010-02-07T14:14:15Z</dcterms:created>
  <dcterms:modified xsi:type="dcterms:W3CDTF">2015-08-28T06:31:30Z</dcterms:modified>
</cp:coreProperties>
</file>